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3" r:id="rId3"/>
    <p:sldId id="266" r:id="rId4"/>
    <p:sldId id="279" r:id="rId5"/>
    <p:sldId id="280" r:id="rId6"/>
    <p:sldId id="281" r:id="rId7"/>
    <p:sldId id="263" r:id="rId8"/>
    <p:sldId id="264" r:id="rId9"/>
    <p:sldId id="260" r:id="rId10"/>
    <p:sldId id="267" r:id="rId11"/>
    <p:sldId id="268" r:id="rId12"/>
    <p:sldId id="269" r:id="rId13"/>
    <p:sldId id="270" r:id="rId14"/>
    <p:sldId id="273" r:id="rId15"/>
    <p:sldId id="272" r:id="rId16"/>
    <p:sldId id="274" r:id="rId17"/>
    <p:sldId id="258" r:id="rId18"/>
    <p:sldId id="275" r:id="rId19"/>
    <p:sldId id="276" r:id="rId20"/>
    <p:sldId id="284" r:id="rId21"/>
    <p:sldId id="278" r:id="rId22"/>
    <p:sldId id="277" r:id="rId23"/>
    <p:sldId id="282"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3343110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2317014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2990579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1766716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2995328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540404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824920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1729316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101399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3144673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2E24BAF-A503-4BAF-824E-0B50220C44A3}" type="datetimeFigureOut">
              <a:rPr lang="fr-FR" smtClean="0"/>
              <a:pPr/>
              <a:t>05/08/2015</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560328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24BAF-A503-4BAF-824E-0B50220C44A3}" type="datetimeFigureOut">
              <a:rPr lang="fr-FR" smtClean="0"/>
              <a:pPr/>
              <a:t>05/08/2015</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2DBC8D-9FAD-4F32-8F52-B6FA431C7401}" type="slidenum">
              <a:rPr lang="fr-FR" smtClean="0"/>
              <a:pPr/>
              <a:t>‹Nº›</a:t>
            </a:fld>
            <a:endParaRPr lang="fr-FR" dirty="0"/>
          </a:p>
        </p:txBody>
      </p:sp>
    </p:spTree>
    <p:extLst>
      <p:ext uri="{BB962C8B-B14F-4D97-AF65-F5344CB8AC3E}">
        <p14:creationId xmlns:p14="http://schemas.microsoft.com/office/powerpoint/2010/main" xmlns="" val="4151798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hyperlink" Target="http://www.lasalle.org/fr/qui-sommes-nous/st-jean-baptiste-de-la-salle/" TargetMode="External"/><Relationship Id="rId2" Type="http://schemas.openxmlformats.org/officeDocument/2006/relationships/hyperlink" Target="http://www.lasalle.org/fr/qui-sommes-nous/saintete-lasallienne/" TargetMode="External"/><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lasalle.org/fr/qui-sommes-nous/saintete-lasallienne/ven-teodoreto-garberoglio/" TargetMode="External"/><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lasalle.org/fr/2012/03/soudan-quatre-jeunes-volontaires-egyptiens-racontent-leur-experience-de-vie/" TargetMode="Externa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827584" y="4800600"/>
            <a:ext cx="7200800" cy="566738"/>
          </a:xfrm>
          <a:solidFill>
            <a:srgbClr val="FFFF00"/>
          </a:solidFill>
        </p:spPr>
        <p:txBody>
          <a:bodyPr>
            <a:noAutofit/>
          </a:bodyPr>
          <a:lstStyle/>
          <a:p>
            <a:pPr algn="ctr"/>
            <a:r>
              <a:rPr lang="fr-FR" sz="4000" dirty="0" smtClean="0"/>
              <a:t>LA FAMILLE LASALLIENNE</a:t>
            </a:r>
            <a:endParaRPr lang="fr-FR" sz="4000" dirty="0"/>
          </a:p>
        </p:txBody>
      </p:sp>
      <p:sp>
        <p:nvSpPr>
          <p:cNvPr id="6" name="Espace réservé du texte 5"/>
          <p:cNvSpPr>
            <a:spLocks noGrp="1"/>
          </p:cNvSpPr>
          <p:nvPr>
            <p:ph type="body" sz="half" idx="2"/>
          </p:nvPr>
        </p:nvSpPr>
        <p:spPr>
          <a:solidFill>
            <a:schemeClr val="accent5">
              <a:lumMod val="20000"/>
              <a:lumOff val="80000"/>
            </a:schemeClr>
          </a:solidFill>
        </p:spPr>
        <p:txBody>
          <a:bodyPr>
            <a:noAutofit/>
          </a:bodyPr>
          <a:lstStyle/>
          <a:p>
            <a:r>
              <a:rPr lang="fr-FR" sz="2400" b="1" dirty="0" smtClean="0"/>
              <a:t>Circulaire du Frère Supérieur de l’Institut FRERES DES ECOLES CHRETIENNES  n° 461</a:t>
            </a:r>
            <a:endParaRPr lang="fr-FR" sz="2400" b="1" dirty="0"/>
          </a:p>
        </p:txBody>
      </p:sp>
      <p:pic>
        <p:nvPicPr>
          <p:cNvPr id="2" name="Imag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35696" y="387550"/>
            <a:ext cx="5472608" cy="4409602"/>
          </a:xfrm>
          <a:prstGeom prst="rect">
            <a:avLst/>
          </a:prstGeom>
        </p:spPr>
      </p:pic>
    </p:spTree>
    <p:extLst>
      <p:ext uri="{BB962C8B-B14F-4D97-AF65-F5344CB8AC3E}">
        <p14:creationId xmlns:p14="http://schemas.microsoft.com/office/powerpoint/2010/main" xmlns="" val="42171309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6">
              <a:lumMod val="40000"/>
              <a:lumOff val="60000"/>
            </a:schemeClr>
          </a:solidFill>
        </p:spPr>
        <p:txBody>
          <a:bodyPr>
            <a:normAutofit/>
          </a:bodyPr>
          <a:lstStyle/>
          <a:p>
            <a:r>
              <a:rPr lang="fr-FR" dirty="0" smtClean="0"/>
              <a:t>Sœurs </a:t>
            </a:r>
            <a:r>
              <a:rPr lang="fr-FR" dirty="0" err="1" smtClean="0"/>
              <a:t>Gouadaloupaines</a:t>
            </a:r>
            <a:r>
              <a:rPr lang="fr-FR" dirty="0" smtClean="0"/>
              <a:t> de la Salle</a:t>
            </a:r>
            <a:endParaRPr lang="fr-FR" dirty="0"/>
          </a:p>
        </p:txBody>
      </p:sp>
      <p:sp>
        <p:nvSpPr>
          <p:cNvPr id="3" name="Espace réservé du contenu 2"/>
          <p:cNvSpPr>
            <a:spLocks noGrp="1"/>
          </p:cNvSpPr>
          <p:nvPr>
            <p:ph sz="half" idx="1"/>
          </p:nvPr>
        </p:nvSpPr>
        <p:spPr>
          <a:xfrm>
            <a:off x="179512" y="1484784"/>
            <a:ext cx="4752528" cy="5184576"/>
          </a:xfrm>
          <a:solidFill>
            <a:schemeClr val="accent3">
              <a:lumMod val="40000"/>
              <a:lumOff val="60000"/>
            </a:schemeClr>
          </a:solidFill>
        </p:spPr>
        <p:txBody>
          <a:bodyPr>
            <a:normAutofit fontScale="70000" lnSpcReduction="20000"/>
          </a:bodyPr>
          <a:lstStyle/>
          <a:p>
            <a:pPr marL="0" indent="0">
              <a:buNone/>
            </a:pPr>
            <a:r>
              <a:rPr lang="fr-FR" sz="3400" b="1" dirty="0" smtClean="0"/>
              <a:t> </a:t>
            </a:r>
            <a:r>
              <a:rPr lang="fr-FR" sz="3600" dirty="0" smtClean="0"/>
              <a:t>L’Institut </a:t>
            </a:r>
            <a:r>
              <a:rPr lang="fr-FR" sz="3600" dirty="0"/>
              <a:t>des </a:t>
            </a:r>
            <a:r>
              <a:rPr lang="fr-FR" sz="3600" dirty="0" err="1"/>
              <a:t>Soeurs</a:t>
            </a:r>
            <a:r>
              <a:rPr lang="fr-FR" sz="3600" dirty="0"/>
              <a:t> </a:t>
            </a:r>
            <a:r>
              <a:rPr lang="fr-FR" sz="3600" dirty="0" err="1"/>
              <a:t>guadaloupaines</a:t>
            </a:r>
            <a:r>
              <a:rPr lang="fr-FR" sz="3600" dirty="0"/>
              <a:t> de La Salle </a:t>
            </a:r>
            <a:r>
              <a:rPr lang="fr-FR" sz="3600" dirty="0" smtClean="0"/>
              <a:t>fut fondé par le</a:t>
            </a:r>
            <a:r>
              <a:rPr lang="fr-FR" sz="3600" dirty="0"/>
              <a:t> </a:t>
            </a:r>
            <a:r>
              <a:rPr lang="fr-FR" sz="3600" b="1" dirty="0">
                <a:hlinkClick r:id="rId2" tooltip="Sainteté Lasallienne"/>
              </a:rPr>
              <a:t>serviteur de Dieu Jean Fromental </a:t>
            </a:r>
            <a:r>
              <a:rPr lang="fr-FR" sz="3600" b="1" dirty="0" err="1">
                <a:hlinkClick r:id="rId2" tooltip="Sainteté Lasallienne"/>
              </a:rPr>
              <a:t>Cayroche</a:t>
            </a:r>
            <a:r>
              <a:rPr lang="fr-FR" sz="3600" dirty="0" smtClean="0"/>
              <a:t>, (FEC).</a:t>
            </a:r>
            <a:endParaRPr lang="fr-FR" sz="3600" dirty="0"/>
          </a:p>
          <a:p>
            <a:pPr marL="0" indent="0">
              <a:buNone/>
            </a:pPr>
            <a:endParaRPr lang="fr-FR" sz="3600" dirty="0" smtClean="0"/>
          </a:p>
          <a:p>
            <a:pPr marL="0" indent="0">
              <a:buNone/>
            </a:pPr>
            <a:r>
              <a:rPr lang="fr-FR" sz="3600" dirty="0" smtClean="0"/>
              <a:t>Placé </a:t>
            </a:r>
            <a:r>
              <a:rPr lang="fr-FR" sz="3600" dirty="0"/>
              <a:t>sous la protection </a:t>
            </a:r>
            <a:r>
              <a:rPr lang="fr-FR" sz="3600" dirty="0" smtClean="0"/>
              <a:t>de </a:t>
            </a:r>
            <a:r>
              <a:rPr lang="fr-FR" sz="3600" dirty="0"/>
              <a:t>Notre-Dame de la Guadeloupe, cet institut a </a:t>
            </a:r>
            <a:r>
              <a:rPr lang="fr-FR" sz="3600" b="1" dirty="0">
                <a:hlinkClick r:id="rId3" tooltip="St. Jean-Baptiste de La Salle"/>
              </a:rPr>
              <a:t>saint Jean-Baptiste de La Salle</a:t>
            </a:r>
            <a:r>
              <a:rPr lang="fr-FR" sz="3600" dirty="0"/>
              <a:t> comme inspirateur et guide et saint Joseph comme patron</a:t>
            </a:r>
            <a:r>
              <a:rPr lang="fr-FR" sz="3600" dirty="0" smtClean="0"/>
              <a:t>.</a:t>
            </a:r>
          </a:p>
          <a:p>
            <a:pPr marL="0" indent="0">
              <a:buNone/>
            </a:pPr>
            <a:r>
              <a:rPr lang="fr-FR" sz="3600" dirty="0" smtClean="0"/>
              <a:t> </a:t>
            </a:r>
            <a:r>
              <a:rPr lang="fr-FR" sz="3600" dirty="0"/>
              <a:t>Les </a:t>
            </a:r>
            <a:r>
              <a:rPr lang="fr-FR" sz="3600" dirty="0" err="1"/>
              <a:t>Soeurs</a:t>
            </a:r>
            <a:r>
              <a:rPr lang="fr-FR" sz="3600" dirty="0"/>
              <a:t> se consacrent à Dieu pour se dévouer au ministère apostolique de l’éducation, dans l’esprit du charisme de saint Jean-Baptiste de La Salle</a:t>
            </a:r>
          </a:p>
          <a:p>
            <a:endParaRPr lang="fr-FR" dirty="0"/>
          </a:p>
        </p:txBody>
      </p:sp>
      <p:pic>
        <p:nvPicPr>
          <p:cNvPr id="5" name="Espace réservé du contenu 4"/>
          <p:cNvPicPr>
            <a:picLocks noGrp="1" noChangeAspect="1"/>
          </p:cNvPicPr>
          <p:nvPr>
            <p:ph sz="half" idx="2"/>
          </p:nvPr>
        </p:nvPicPr>
        <p:blipFill>
          <a:blip r:embed="rId4" cstate="print">
            <a:extLst>
              <a:ext uri="{28A0092B-C50C-407E-A947-70E740481C1C}">
                <a14:useLocalDpi xmlns:a14="http://schemas.microsoft.com/office/drawing/2010/main" xmlns="" val="0"/>
              </a:ext>
            </a:extLst>
          </a:blip>
          <a:stretch>
            <a:fillRect/>
          </a:stretch>
        </p:blipFill>
        <p:spPr>
          <a:xfrm>
            <a:off x="5000728" y="2852936"/>
            <a:ext cx="4114672" cy="3082032"/>
          </a:xfrm>
        </p:spPr>
      </p:pic>
      <p:pic>
        <p:nvPicPr>
          <p:cNvPr id="6" name="Image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868144" y="1196752"/>
            <a:ext cx="1531659" cy="1656184"/>
          </a:xfrm>
          <a:prstGeom prst="rect">
            <a:avLst/>
          </a:prstGeom>
        </p:spPr>
      </p:pic>
    </p:spTree>
    <p:extLst>
      <p:ext uri="{BB962C8B-B14F-4D97-AF65-F5344CB8AC3E}">
        <p14:creationId xmlns:p14="http://schemas.microsoft.com/office/powerpoint/2010/main" xmlns="" val="31342245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6">
              <a:lumMod val="40000"/>
              <a:lumOff val="60000"/>
            </a:schemeClr>
          </a:solidFill>
        </p:spPr>
        <p:txBody>
          <a:bodyPr/>
          <a:lstStyle/>
          <a:p>
            <a:r>
              <a:rPr lang="fr-FR" dirty="0" err="1" smtClean="0"/>
              <a:t>Lasallian</a:t>
            </a:r>
            <a:r>
              <a:rPr lang="fr-FR" dirty="0" smtClean="0"/>
              <a:t> Sisters</a:t>
            </a:r>
            <a:endParaRPr lang="fr-FR" dirty="0"/>
          </a:p>
        </p:txBody>
      </p:sp>
      <p:pic>
        <p:nvPicPr>
          <p:cNvPr id="5" name="Espace réservé du contenu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467544" y="3068960"/>
            <a:ext cx="4038600" cy="2394312"/>
          </a:xfrm>
        </p:spPr>
      </p:pic>
      <p:sp>
        <p:nvSpPr>
          <p:cNvPr id="4" name="Espace réservé du contenu 3"/>
          <p:cNvSpPr>
            <a:spLocks noGrp="1"/>
          </p:cNvSpPr>
          <p:nvPr>
            <p:ph sz="half" idx="2"/>
          </p:nvPr>
        </p:nvSpPr>
        <p:spPr>
          <a:solidFill>
            <a:schemeClr val="accent3">
              <a:lumMod val="40000"/>
              <a:lumOff val="60000"/>
            </a:schemeClr>
          </a:solidFill>
        </p:spPr>
        <p:txBody>
          <a:bodyPr>
            <a:normAutofit fontScale="85000" lnSpcReduction="10000"/>
          </a:bodyPr>
          <a:lstStyle/>
          <a:p>
            <a:r>
              <a:rPr lang="fr-FR" b="1" dirty="0"/>
              <a:t>SOEURS DE LA SALLE (LASALLIAN SISTERS)</a:t>
            </a:r>
            <a:r>
              <a:rPr lang="fr-FR" dirty="0"/>
              <a:t/>
            </a:r>
            <a:br>
              <a:rPr lang="fr-FR" dirty="0"/>
            </a:br>
            <a:r>
              <a:rPr lang="fr-FR" dirty="0"/>
              <a:t>La Congrégation des </a:t>
            </a:r>
            <a:r>
              <a:rPr lang="fr-FR" dirty="0" err="1"/>
              <a:t>Soeurs</a:t>
            </a:r>
            <a:r>
              <a:rPr lang="fr-FR" dirty="0"/>
              <a:t> de La Salle fut fondée en 1966 par les Frères des Écoles chrétiennes du Vietnam pour s’occuper des petits garçons et des petites filles pauvres et abandonnés par leurs parents à cause de la guerre civile qui </a:t>
            </a:r>
            <a:r>
              <a:rPr lang="fr-FR" dirty="0" smtClean="0"/>
              <a:t>ravageait le </a:t>
            </a:r>
            <a:r>
              <a:rPr lang="fr-FR" dirty="0"/>
              <a:t>pays.</a:t>
            </a:r>
          </a:p>
        </p:txBody>
      </p:sp>
      <p:pic>
        <p:nvPicPr>
          <p:cNvPr id="6" name="Imag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7544" y="133195"/>
            <a:ext cx="2143125" cy="2143125"/>
          </a:xfrm>
          <a:prstGeom prst="rect">
            <a:avLst/>
          </a:prstGeom>
        </p:spPr>
      </p:pic>
    </p:spTree>
    <p:extLst>
      <p:ext uri="{BB962C8B-B14F-4D97-AF65-F5344CB8AC3E}">
        <p14:creationId xmlns:p14="http://schemas.microsoft.com/office/powerpoint/2010/main" xmlns="" val="3074781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6">
              <a:lumMod val="40000"/>
              <a:lumOff val="60000"/>
            </a:schemeClr>
          </a:solidFill>
        </p:spPr>
        <p:txBody>
          <a:bodyPr/>
          <a:lstStyle/>
          <a:p>
            <a:r>
              <a:rPr lang="fr-FR" dirty="0" smtClean="0"/>
              <a:t>Union des catéchistes</a:t>
            </a:r>
            <a:endParaRPr lang="fr-FR" dirty="0"/>
          </a:p>
        </p:txBody>
      </p:sp>
      <p:pic>
        <p:nvPicPr>
          <p:cNvPr id="5" name="Espace réservé du contenu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256927" y="1844824"/>
            <a:ext cx="2589857" cy="2589857"/>
          </a:xfrm>
          <a:solidFill>
            <a:srgbClr val="FFC000"/>
          </a:solidFill>
        </p:spPr>
      </p:pic>
      <p:sp>
        <p:nvSpPr>
          <p:cNvPr id="4" name="Espace réservé du contenu 3"/>
          <p:cNvSpPr>
            <a:spLocks noGrp="1"/>
          </p:cNvSpPr>
          <p:nvPr>
            <p:ph sz="half" idx="2"/>
          </p:nvPr>
        </p:nvSpPr>
        <p:spPr>
          <a:xfrm>
            <a:off x="3995936" y="1600200"/>
            <a:ext cx="4968552" cy="5141168"/>
          </a:xfrm>
        </p:spPr>
        <p:txBody>
          <a:bodyPr>
            <a:normAutofit fontScale="40000" lnSpcReduction="20000"/>
          </a:bodyPr>
          <a:lstStyle/>
          <a:p>
            <a:pPr marL="0" indent="0">
              <a:buNone/>
            </a:pPr>
            <a:r>
              <a:rPr lang="fr-FR" sz="6300" dirty="0" smtClean="0"/>
              <a:t>L’Union </a:t>
            </a:r>
            <a:r>
              <a:rPr lang="fr-FR" sz="6300" dirty="0"/>
              <a:t>des Catéchistes du Très saint Crucifié et de Marie </a:t>
            </a:r>
            <a:r>
              <a:rPr lang="fr-FR" sz="6300" dirty="0" smtClean="0"/>
              <a:t> Immaculée </a:t>
            </a:r>
            <a:r>
              <a:rPr lang="fr-FR" sz="6300" dirty="0"/>
              <a:t>a été fondée à Turin par le </a:t>
            </a:r>
            <a:r>
              <a:rPr lang="fr-FR" sz="6300" b="1" dirty="0">
                <a:hlinkClick r:id="rId3" tooltip="Ven. Teodoreto Garberoglio"/>
              </a:rPr>
              <a:t>Vénérable Frère </a:t>
            </a:r>
            <a:r>
              <a:rPr lang="fr-FR" sz="6300" b="1" dirty="0" err="1">
                <a:hlinkClick r:id="rId3" tooltip="Ven. Teodoreto Garberoglio"/>
              </a:rPr>
              <a:t>Téodoreto</a:t>
            </a:r>
            <a:r>
              <a:rPr lang="fr-FR" sz="6300" dirty="0"/>
              <a:t> </a:t>
            </a:r>
            <a:r>
              <a:rPr lang="fr-FR" sz="6300" dirty="0" smtClean="0"/>
              <a:t> (FEC) en 1914.  L’Union est animée </a:t>
            </a:r>
            <a:r>
              <a:rPr lang="fr-FR" sz="6300" dirty="0"/>
              <a:t>d’intentions catéchétiques et éducatives</a:t>
            </a:r>
            <a:r>
              <a:rPr lang="fr-FR" sz="6300" dirty="0" smtClean="0"/>
              <a:t>.</a:t>
            </a:r>
            <a:endParaRPr lang="fr-FR" sz="6300" dirty="0"/>
          </a:p>
          <a:p>
            <a:pPr marL="0" indent="0">
              <a:buNone/>
            </a:pPr>
            <a:r>
              <a:rPr lang="fr-FR" sz="6300" dirty="0"/>
              <a:t>Aujourd’hui l’Union des Catéchistes est un Institut séculier pour la pratique de la perfection chrétienne dans le monde et l’apostolat catéchétique et social, dans tout milieu de vie et de travail. Il comprend des Catéchistes Consacré(e)s et </a:t>
            </a:r>
            <a:r>
              <a:rPr lang="fr-FR" sz="6300" dirty="0" smtClean="0"/>
              <a:t>Associé(e)s</a:t>
            </a:r>
            <a:r>
              <a:rPr lang="fr-FR" sz="6300" dirty="0"/>
              <a:t>.</a:t>
            </a:r>
          </a:p>
          <a:p>
            <a:endParaRPr lang="fr-FR" dirty="0" smtClean="0"/>
          </a:p>
          <a:p>
            <a:pPr marL="0" indent="0">
              <a:buNone/>
            </a:pPr>
            <a:endParaRPr lang="fr-FR" dirty="0"/>
          </a:p>
          <a:p>
            <a:pPr marL="0" indent="0">
              <a:buNone/>
            </a:pPr>
            <a:r>
              <a:rPr lang="fr-FR" dirty="0" smtClean="0"/>
              <a:t> </a:t>
            </a:r>
            <a:endParaRPr lang="fr-FR" dirty="0"/>
          </a:p>
          <a:p>
            <a:endParaRPr lang="fr-FR" dirty="0"/>
          </a:p>
        </p:txBody>
      </p:sp>
      <p:pic>
        <p:nvPicPr>
          <p:cNvPr id="6" name="Imag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51520" y="3789040"/>
            <a:ext cx="1655527" cy="2179777"/>
          </a:xfrm>
          <a:prstGeom prst="rect">
            <a:avLst/>
          </a:prstGeom>
          <a:solidFill>
            <a:srgbClr val="FFC000"/>
          </a:solidFill>
        </p:spPr>
      </p:pic>
    </p:spTree>
    <p:extLst>
      <p:ext uri="{BB962C8B-B14F-4D97-AF65-F5344CB8AC3E}">
        <p14:creationId xmlns:p14="http://schemas.microsoft.com/office/powerpoint/2010/main" xmlns="" val="21435568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sz="half" idx="1"/>
          </p:nvPr>
        </p:nvSpPr>
        <p:spPr>
          <a:xfrm>
            <a:off x="457200" y="2420888"/>
            <a:ext cx="4038600" cy="4437112"/>
          </a:xfrm>
          <a:solidFill>
            <a:schemeClr val="tx2">
              <a:lumMod val="20000"/>
              <a:lumOff val="80000"/>
            </a:schemeClr>
          </a:solidFill>
        </p:spPr>
        <p:txBody>
          <a:bodyPr>
            <a:noAutofit/>
          </a:bodyPr>
          <a:lstStyle/>
          <a:p>
            <a:pPr marL="0" indent="0">
              <a:buNone/>
            </a:pPr>
            <a:r>
              <a:rPr lang="fr-FR" sz="2000" dirty="0"/>
              <a:t>L’histoire de la </a:t>
            </a:r>
            <a:r>
              <a:rPr lang="fr-FR" sz="2000" b="1" dirty="0"/>
              <a:t>Fraternité </a:t>
            </a:r>
            <a:r>
              <a:rPr lang="fr-FR" sz="2000" b="1" dirty="0" err="1"/>
              <a:t>Signum</a:t>
            </a:r>
            <a:r>
              <a:rPr lang="fr-FR" sz="2000" b="1" dirty="0"/>
              <a:t> </a:t>
            </a:r>
            <a:r>
              <a:rPr lang="fr-FR" sz="2000" b="1" dirty="0" err="1"/>
              <a:t>Fidei</a:t>
            </a:r>
            <a:r>
              <a:rPr lang="fr-FR" sz="2000" dirty="0"/>
              <a:t> a commencé en 1976, année où un groupe de 12 Laïcs lasalliens firent leur première consécration à </a:t>
            </a:r>
            <a:r>
              <a:rPr lang="fr-FR" sz="2000" dirty="0" smtClean="0"/>
              <a:t>Dieu.  </a:t>
            </a:r>
          </a:p>
          <a:p>
            <a:pPr marL="0" indent="0">
              <a:buNone/>
            </a:pPr>
            <a:r>
              <a:rPr lang="fr-FR" sz="2000" dirty="0"/>
              <a:t>C</a:t>
            </a:r>
            <a:r>
              <a:rPr lang="fr-FR" sz="2000" dirty="0" smtClean="0"/>
              <a:t>e fut </a:t>
            </a:r>
            <a:r>
              <a:rPr lang="fr-FR" sz="2000" dirty="0"/>
              <a:t>le 6 juin 1976, fête de la Pentecôte et anniversaire de la première consécration de La Salle et de douze des principaux Frères, </a:t>
            </a:r>
            <a:r>
              <a:rPr lang="fr-FR" sz="2000" dirty="0" smtClean="0"/>
              <a:t>que neuf </a:t>
            </a:r>
            <a:r>
              <a:rPr lang="fr-FR" sz="2000" dirty="0"/>
              <a:t>Laïcs lasalliens firent publiquement leur consécration à Dieu devant les reliques de Saint Jean-Baptiste de La Salle à la Maison généralice de </a:t>
            </a:r>
            <a:r>
              <a:rPr lang="fr-FR" sz="2000" dirty="0" smtClean="0"/>
              <a:t>Rome.</a:t>
            </a:r>
            <a:endParaRPr lang="fr-FR" sz="2000" dirty="0"/>
          </a:p>
        </p:txBody>
      </p:sp>
      <p:pic>
        <p:nvPicPr>
          <p:cNvPr id="9" name="Espace réservé pour une image  6"/>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7299" r="7299"/>
          <a:stretch>
            <a:fillRect/>
          </a:stretch>
        </p:blipFill>
        <p:spPr>
          <a:xfrm>
            <a:off x="2483768" y="188640"/>
            <a:ext cx="4248597" cy="1989946"/>
          </a:xfrm>
        </p:spPr>
      </p:pic>
      <p:sp>
        <p:nvSpPr>
          <p:cNvPr id="10" name="Espace réservé du contenu 9"/>
          <p:cNvSpPr>
            <a:spLocks noGrp="1"/>
          </p:cNvSpPr>
          <p:nvPr>
            <p:ph sz="half" idx="2"/>
          </p:nvPr>
        </p:nvSpPr>
        <p:spPr>
          <a:xfrm>
            <a:off x="4648200" y="2492896"/>
            <a:ext cx="4316288" cy="4365104"/>
          </a:xfrm>
          <a:solidFill>
            <a:schemeClr val="accent2">
              <a:lumMod val="20000"/>
              <a:lumOff val="80000"/>
            </a:schemeClr>
          </a:solidFill>
        </p:spPr>
        <p:txBody>
          <a:bodyPr>
            <a:noAutofit/>
          </a:bodyPr>
          <a:lstStyle/>
          <a:p>
            <a:pPr marL="0" indent="0">
              <a:buNone/>
            </a:pPr>
            <a:r>
              <a:rPr lang="fr-FR" sz="2000" dirty="0"/>
              <a:t>Dans le </a:t>
            </a:r>
            <a:r>
              <a:rPr lang="fr-FR" sz="2000" dirty="0" smtClean="0"/>
              <a:t>groupe,  </a:t>
            </a:r>
            <a:r>
              <a:rPr lang="fr-FR" sz="2000" dirty="0"/>
              <a:t>il y a des personnes très engagées. Elles </a:t>
            </a:r>
            <a:r>
              <a:rPr lang="fr-FR" sz="2000" dirty="0" smtClean="0"/>
              <a:t> </a:t>
            </a:r>
            <a:r>
              <a:rPr lang="fr-FR" sz="2000" dirty="0"/>
              <a:t>prononceront </a:t>
            </a:r>
            <a:r>
              <a:rPr lang="fr-FR" sz="2000" dirty="0" smtClean="0"/>
              <a:t>une </a:t>
            </a:r>
            <a:r>
              <a:rPr lang="fr-FR" sz="2000" b="1" dirty="0"/>
              <a:t>CONSÉCRATION</a:t>
            </a:r>
            <a:r>
              <a:rPr lang="fr-FR" sz="2000" dirty="0"/>
              <a:t> qui </a:t>
            </a:r>
            <a:r>
              <a:rPr lang="fr-FR" sz="2000" dirty="0" smtClean="0"/>
              <a:t> </a:t>
            </a:r>
            <a:r>
              <a:rPr lang="fr-FR" sz="2000" dirty="0"/>
              <a:t>exprimera le sens profond de </a:t>
            </a:r>
            <a:r>
              <a:rPr lang="fr-FR" sz="2000" dirty="0" smtClean="0"/>
              <a:t>leur « </a:t>
            </a:r>
            <a:r>
              <a:rPr lang="fr-FR" sz="2000" dirty="0"/>
              <a:t>don » à Dieu, Trinité très Sainte. Ce don </a:t>
            </a:r>
            <a:r>
              <a:rPr lang="fr-FR" sz="2000" dirty="0" smtClean="0"/>
              <a:t>est individuel car chacun rédige son propre </a:t>
            </a:r>
            <a:r>
              <a:rPr lang="fr-FR" sz="2000" dirty="0"/>
              <a:t>« projet </a:t>
            </a:r>
            <a:r>
              <a:rPr lang="fr-FR" sz="2000" dirty="0" smtClean="0"/>
              <a:t>personnel. </a:t>
            </a:r>
            <a:r>
              <a:rPr lang="fr-FR" sz="2000" dirty="0"/>
              <a:t>» </a:t>
            </a:r>
            <a:r>
              <a:rPr lang="fr-FR" sz="2000" dirty="0" smtClean="0"/>
              <a:t> Sa </a:t>
            </a:r>
            <a:r>
              <a:rPr lang="fr-FR" sz="2000" dirty="0"/>
              <a:t>devise sera « </a:t>
            </a:r>
            <a:r>
              <a:rPr lang="fr-FR" sz="2000" dirty="0" err="1"/>
              <a:t>Indivisa</a:t>
            </a:r>
            <a:r>
              <a:rPr lang="fr-FR" sz="2000" dirty="0"/>
              <a:t> Manent » et la consécration donnera aux </a:t>
            </a:r>
            <a:r>
              <a:rPr lang="fr-FR" sz="2000" dirty="0" err="1"/>
              <a:t>Signum</a:t>
            </a:r>
            <a:r>
              <a:rPr lang="fr-FR" sz="2000" dirty="0"/>
              <a:t> </a:t>
            </a:r>
            <a:r>
              <a:rPr lang="fr-FR" sz="2000" dirty="0" err="1"/>
              <a:t>Fidei</a:t>
            </a:r>
            <a:r>
              <a:rPr lang="fr-FR" sz="2000" dirty="0"/>
              <a:t> un sentiment de totale appartenance et d’engagement dans la Mission lasallienne. »</a:t>
            </a:r>
          </a:p>
        </p:txBody>
      </p:sp>
    </p:spTree>
    <p:extLst>
      <p:ext uri="{BB962C8B-B14F-4D97-AF65-F5344CB8AC3E}">
        <p14:creationId xmlns:p14="http://schemas.microsoft.com/office/powerpoint/2010/main" xmlns="" val="2970126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457200" y="273050"/>
            <a:ext cx="3008313" cy="1427758"/>
          </a:xfrm>
          <a:solidFill>
            <a:srgbClr val="FFFF00"/>
          </a:solidFill>
        </p:spPr>
        <p:txBody>
          <a:bodyPr>
            <a:normAutofit fontScale="90000"/>
          </a:bodyPr>
          <a:lstStyle/>
          <a:p>
            <a:pPr marL="0" indent="0"/>
            <a:r>
              <a:rPr lang="fr-FR" b="0" dirty="0"/>
              <a:t>L’Association des Jeunes Lasalliens</a:t>
            </a:r>
            <a:br>
              <a:rPr lang="fr-FR" b="0" dirty="0"/>
            </a:br>
            <a:r>
              <a:rPr lang="fr-FR" b="0" i="1" dirty="0"/>
              <a:t>DEVISE </a:t>
            </a:r>
            <a:r>
              <a:rPr lang="fr-FR" i="1" dirty="0"/>
              <a:t>: Entrer pour apprendre, sortir pour servir</a:t>
            </a:r>
            <a:r>
              <a:rPr lang="fr-FR" dirty="0"/>
              <a:t>.</a:t>
            </a:r>
            <a:br>
              <a:rPr lang="fr-FR" dirty="0"/>
            </a:br>
            <a:endParaRPr lang="fr-FR" dirty="0"/>
          </a:p>
        </p:txBody>
      </p:sp>
      <p:sp>
        <p:nvSpPr>
          <p:cNvPr id="10" name="Espace réservé du texte 9"/>
          <p:cNvSpPr>
            <a:spLocks noGrp="1"/>
          </p:cNvSpPr>
          <p:nvPr>
            <p:ph type="body" sz="half" idx="2"/>
          </p:nvPr>
        </p:nvSpPr>
        <p:spPr>
          <a:xfrm>
            <a:off x="251520" y="2060848"/>
            <a:ext cx="3213993" cy="4065315"/>
          </a:xfrm>
          <a:solidFill>
            <a:schemeClr val="accent6">
              <a:lumMod val="20000"/>
              <a:lumOff val="80000"/>
            </a:schemeClr>
          </a:solidFill>
        </p:spPr>
        <p:txBody>
          <a:bodyPr>
            <a:normAutofit lnSpcReduction="10000"/>
          </a:bodyPr>
          <a:lstStyle/>
          <a:p>
            <a:r>
              <a:rPr lang="fr-FR" sz="2800" b="1" dirty="0" smtClean="0"/>
              <a:t>Il existe un « Conseil </a:t>
            </a:r>
            <a:r>
              <a:rPr lang="fr-FR" sz="2800" b="1" dirty="0"/>
              <a:t>International des Jeunes </a:t>
            </a:r>
            <a:r>
              <a:rPr lang="fr-FR" sz="2800" b="1" dirty="0" smtClean="0"/>
              <a:t>Lasalliens ». Il s’est réuni en 2014. Objet </a:t>
            </a:r>
            <a:r>
              <a:rPr lang="fr-FR" sz="2800" b="1" dirty="0"/>
              <a:t>de la réunion:</a:t>
            </a:r>
            <a:r>
              <a:rPr lang="fr-FR" sz="2800" dirty="0"/>
              <a:t> </a:t>
            </a:r>
            <a:r>
              <a:rPr lang="fr-FR" sz="2800" b="1" dirty="0"/>
              <a:t>Baliser le chemin de la génération « E », comme Espérance, vers 2021.</a:t>
            </a:r>
            <a:endParaRPr lang="fr-FR" sz="2800" dirty="0"/>
          </a:p>
          <a:p>
            <a:endParaRPr lang="fr-FR" dirty="0"/>
          </a:p>
        </p:txBody>
      </p:sp>
      <p:pic>
        <p:nvPicPr>
          <p:cNvPr id="13" name="Espace réservé du contenu 12"/>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635896" y="1484784"/>
            <a:ext cx="5328593" cy="3672408"/>
          </a:xfrm>
          <a:solidFill>
            <a:schemeClr val="accent5">
              <a:lumMod val="20000"/>
              <a:lumOff val="80000"/>
            </a:schemeClr>
          </a:solidFill>
        </p:spPr>
      </p:pic>
    </p:spTree>
    <p:extLst>
      <p:ext uri="{BB962C8B-B14F-4D97-AF65-F5344CB8AC3E}">
        <p14:creationId xmlns:p14="http://schemas.microsoft.com/office/powerpoint/2010/main" xmlns="" val="3765704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6">
              <a:lumMod val="40000"/>
              <a:lumOff val="60000"/>
            </a:schemeClr>
          </a:solidFill>
        </p:spPr>
        <p:txBody>
          <a:bodyPr/>
          <a:lstStyle/>
          <a:p>
            <a:r>
              <a:rPr lang="fr-FR" dirty="0" smtClean="0"/>
              <a:t>EDUCATEURS-ASSOCIES</a:t>
            </a:r>
            <a:endParaRPr lang="fr-FR" dirty="0"/>
          </a:p>
        </p:txBody>
      </p:sp>
      <p:sp>
        <p:nvSpPr>
          <p:cNvPr id="3" name="Espace réservé du contenu 2"/>
          <p:cNvSpPr>
            <a:spLocks noGrp="1"/>
          </p:cNvSpPr>
          <p:nvPr>
            <p:ph sz="half" idx="1"/>
          </p:nvPr>
        </p:nvSpPr>
        <p:spPr>
          <a:xfrm>
            <a:off x="179512" y="1600200"/>
            <a:ext cx="5400600" cy="4525963"/>
          </a:xfrm>
          <a:solidFill>
            <a:schemeClr val="accent3">
              <a:lumMod val="40000"/>
              <a:lumOff val="60000"/>
            </a:schemeClr>
          </a:solidFill>
        </p:spPr>
        <p:txBody>
          <a:bodyPr>
            <a:normAutofit/>
          </a:bodyPr>
          <a:lstStyle/>
          <a:p>
            <a:r>
              <a:rPr lang="fr-FR" b="1" dirty="0" smtClean="0"/>
              <a:t>En Espagne </a:t>
            </a:r>
            <a:r>
              <a:rPr lang="fr-FR" b="1" dirty="0"/>
              <a:t>: </a:t>
            </a:r>
            <a:r>
              <a:rPr lang="fr-FR" b="1" dirty="0" smtClean="0"/>
              <a:t> le 26 </a:t>
            </a:r>
            <a:r>
              <a:rPr lang="fr-FR" dirty="0" smtClean="0"/>
              <a:t>Janvier 2015 :  la </a:t>
            </a:r>
            <a:r>
              <a:rPr lang="fr-FR" dirty="0"/>
              <a:t>coordinatrice des associés du District </a:t>
            </a:r>
            <a:r>
              <a:rPr lang="fr-FR" dirty="0" err="1" smtClean="0"/>
              <a:t>Arlep</a:t>
            </a:r>
            <a:r>
              <a:rPr lang="fr-FR" dirty="0" smtClean="0"/>
              <a:t> (Espagne) </a:t>
            </a:r>
            <a:r>
              <a:rPr lang="fr-FR" dirty="0"/>
              <a:t>a lancé le bulletin </a:t>
            </a:r>
            <a:r>
              <a:rPr lang="fr-FR" b="1" i="1" dirty="0"/>
              <a:t>En chemin</a:t>
            </a:r>
            <a:r>
              <a:rPr lang="fr-FR" dirty="0"/>
              <a:t>. Entre autres objectifs, </a:t>
            </a:r>
            <a:r>
              <a:rPr lang="fr-FR" dirty="0" smtClean="0"/>
              <a:t>ce bulletin </a:t>
            </a:r>
            <a:r>
              <a:rPr lang="fr-FR" dirty="0"/>
              <a:t>veut établir un contact et une connaissance plus grande entre les associés à la mission </a:t>
            </a:r>
            <a:r>
              <a:rPr lang="fr-FR" dirty="0" smtClean="0"/>
              <a:t>lasallienne.</a:t>
            </a:r>
            <a:endParaRPr lang="fr-FR" dirty="0"/>
          </a:p>
          <a:p>
            <a:endParaRPr lang="fr-FR" dirty="0"/>
          </a:p>
        </p:txBody>
      </p:sp>
      <p:pic>
        <p:nvPicPr>
          <p:cNvPr id="5" name="Espace réservé du contenu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5762625" y="2636912"/>
            <a:ext cx="3234786" cy="1702519"/>
          </a:xfrm>
        </p:spPr>
      </p:pic>
      <p:pic>
        <p:nvPicPr>
          <p:cNvPr id="4" name="Imag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9552" y="5661248"/>
            <a:ext cx="8208912" cy="1057850"/>
          </a:xfrm>
          <a:prstGeom prst="rect">
            <a:avLst/>
          </a:prstGeom>
        </p:spPr>
      </p:pic>
    </p:spTree>
    <p:extLst>
      <p:ext uri="{BB962C8B-B14F-4D97-AF65-F5344CB8AC3E}">
        <p14:creationId xmlns:p14="http://schemas.microsoft.com/office/powerpoint/2010/main" xmlns="" val="301018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6">
              <a:lumMod val="40000"/>
              <a:lumOff val="60000"/>
            </a:schemeClr>
          </a:solidFill>
        </p:spPr>
        <p:txBody>
          <a:bodyPr>
            <a:normAutofit fontScale="90000"/>
          </a:bodyPr>
          <a:lstStyle/>
          <a:p>
            <a:r>
              <a:rPr lang="fr-FR" dirty="0" smtClean="0"/>
              <a:t>En 2013, Assemblée de toute la FAMILLE LASALLIENNE</a:t>
            </a:r>
            <a:endParaRPr lang="fr-FR" dirty="0"/>
          </a:p>
        </p:txBody>
      </p:sp>
      <p:pic>
        <p:nvPicPr>
          <p:cNvPr id="5" name="Espace réservé du contenu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360108" y="1562090"/>
            <a:ext cx="3851852" cy="5107270"/>
          </a:xfrm>
        </p:spPr>
      </p:pic>
      <p:sp>
        <p:nvSpPr>
          <p:cNvPr id="4" name="Espace réservé du contenu 3"/>
          <p:cNvSpPr>
            <a:spLocks noGrp="1"/>
          </p:cNvSpPr>
          <p:nvPr>
            <p:ph sz="half" idx="2"/>
          </p:nvPr>
        </p:nvSpPr>
        <p:spPr/>
        <p:txBody>
          <a:bodyPr/>
          <a:lstStyle/>
          <a:p>
            <a:r>
              <a:rPr lang="fr-FR" b="1" dirty="0"/>
              <a:t>Des Lasalliens des 5 continents ont mis en commun leurs expériences en vue de mieux définir  ce qui caractérise la Mission Educative Lasallienne</a:t>
            </a:r>
          </a:p>
        </p:txBody>
      </p:sp>
      <p:pic>
        <p:nvPicPr>
          <p:cNvPr id="6" name="Imag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29200" y="4869160"/>
            <a:ext cx="3780420" cy="1512168"/>
          </a:xfrm>
          <a:prstGeom prst="rect">
            <a:avLst/>
          </a:prstGeom>
        </p:spPr>
      </p:pic>
    </p:spTree>
    <p:extLst>
      <p:ext uri="{BB962C8B-B14F-4D97-AF65-F5344CB8AC3E}">
        <p14:creationId xmlns:p14="http://schemas.microsoft.com/office/powerpoint/2010/main" xmlns="" val="1947524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608" y="3068960"/>
            <a:ext cx="6984776" cy="1368152"/>
          </a:xfrm>
          <a:solidFill>
            <a:schemeClr val="accent6">
              <a:lumMod val="20000"/>
              <a:lumOff val="80000"/>
            </a:schemeClr>
          </a:solidFill>
        </p:spPr>
        <p:txBody>
          <a:bodyPr>
            <a:normAutofit/>
          </a:bodyPr>
          <a:lstStyle/>
          <a:p>
            <a:pPr algn="ctr"/>
            <a:r>
              <a:rPr lang="fr-FR" sz="3000" dirty="0" smtClean="0"/>
              <a:t>    Union Mondiale des Anciens Elèves Lasalliens (UMAEL)</a:t>
            </a:r>
            <a:endParaRPr lang="fr-FR" sz="3000" dirty="0"/>
          </a:p>
        </p:txBody>
      </p:sp>
      <p:sp>
        <p:nvSpPr>
          <p:cNvPr id="4" name="Espace réservé du texte 3"/>
          <p:cNvSpPr>
            <a:spLocks noGrp="1"/>
          </p:cNvSpPr>
          <p:nvPr>
            <p:ph type="body" sz="half" idx="2"/>
          </p:nvPr>
        </p:nvSpPr>
        <p:spPr>
          <a:xfrm>
            <a:off x="251520" y="4365104"/>
            <a:ext cx="8352928" cy="2492896"/>
          </a:xfrm>
          <a:solidFill>
            <a:srgbClr val="FFFF00"/>
          </a:solidFill>
        </p:spPr>
        <p:txBody>
          <a:bodyPr>
            <a:noAutofit/>
          </a:bodyPr>
          <a:lstStyle/>
          <a:p>
            <a:r>
              <a:rPr lang="fr-FR" sz="3200" dirty="0" smtClean="0"/>
              <a:t>C’est un organisme qui réunit des membres de la Société Civile, anciens élèves lasalliens, dont l’action est orientée vers  la défense des droits des parents à une éducation libre et chrétienne pour leurs enfants.</a:t>
            </a:r>
            <a:endParaRPr lang="fr-FR" sz="3200" dirty="0"/>
          </a:p>
        </p:txBody>
      </p:sp>
      <p:pic>
        <p:nvPicPr>
          <p:cNvPr id="8" name="Espace réservé pour une image  7"/>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5961" r="5961"/>
          <a:stretch>
            <a:fillRect/>
          </a:stretch>
        </p:blipFill>
        <p:spPr>
          <a:xfrm>
            <a:off x="179512" y="836712"/>
            <a:ext cx="8712969" cy="2160240"/>
          </a:xfrm>
        </p:spPr>
      </p:pic>
    </p:spTree>
    <p:extLst>
      <p:ext uri="{BB962C8B-B14F-4D97-AF65-F5344CB8AC3E}">
        <p14:creationId xmlns:p14="http://schemas.microsoft.com/office/powerpoint/2010/main" xmlns="" val="9907156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solidFill>
            <a:schemeClr val="accent6">
              <a:lumMod val="40000"/>
              <a:lumOff val="60000"/>
            </a:schemeClr>
          </a:solidFill>
        </p:spPr>
        <p:txBody>
          <a:bodyPr/>
          <a:lstStyle/>
          <a:p>
            <a:r>
              <a:rPr lang="fr-FR" dirty="0" smtClean="0"/>
              <a:t>LES VOLONTAIRES LASALLIENS</a:t>
            </a:r>
            <a:endParaRPr lang="fr-FR" dirty="0"/>
          </a:p>
        </p:txBody>
      </p:sp>
      <p:sp>
        <p:nvSpPr>
          <p:cNvPr id="6" name="Espace réservé du contenu 5"/>
          <p:cNvSpPr>
            <a:spLocks noGrp="1"/>
          </p:cNvSpPr>
          <p:nvPr>
            <p:ph sz="half" idx="1"/>
          </p:nvPr>
        </p:nvSpPr>
        <p:spPr>
          <a:solidFill>
            <a:schemeClr val="accent3">
              <a:lumMod val="40000"/>
              <a:lumOff val="60000"/>
            </a:schemeClr>
          </a:solidFill>
        </p:spPr>
        <p:txBody>
          <a:bodyPr>
            <a:normAutofit/>
          </a:bodyPr>
          <a:lstStyle/>
          <a:p>
            <a:r>
              <a:rPr lang="fr-FR" b="1" dirty="0" smtClean="0"/>
              <a:t>Deux exemples de Volontaires : </a:t>
            </a:r>
          </a:p>
          <a:p>
            <a:pPr>
              <a:buNone/>
            </a:pPr>
            <a:r>
              <a:rPr lang="fr-FR" b="1" dirty="0" smtClean="0"/>
              <a:t>1- Au Mexique  </a:t>
            </a:r>
            <a:r>
              <a:rPr lang="fr-FR" dirty="0" smtClean="0"/>
              <a:t>le 12/12/2012 , 26 </a:t>
            </a:r>
            <a:r>
              <a:rPr lang="fr-FR" dirty="0"/>
              <a:t>volontaires lasalliens se sont rendus en Haïti, à Port-au-Prince pour donner une assistance </a:t>
            </a:r>
            <a:r>
              <a:rPr lang="fr-FR" dirty="0" smtClean="0"/>
              <a:t>médicale à des écoliers.</a:t>
            </a:r>
            <a:endParaRPr lang="fr-FR" dirty="0"/>
          </a:p>
          <a:p>
            <a:endParaRPr lang="fr-FR" dirty="0"/>
          </a:p>
        </p:txBody>
      </p:sp>
      <p:pic>
        <p:nvPicPr>
          <p:cNvPr id="8" name="Espace réservé du contenu 7"/>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4522945" y="2060848"/>
            <a:ext cx="4606979" cy="2808312"/>
          </a:xfrm>
        </p:spPr>
      </p:pic>
    </p:spTree>
    <p:extLst>
      <p:ext uri="{BB962C8B-B14F-4D97-AF65-F5344CB8AC3E}">
        <p14:creationId xmlns:p14="http://schemas.microsoft.com/office/powerpoint/2010/main" xmlns="" val="2055509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6">
              <a:lumMod val="40000"/>
              <a:lumOff val="60000"/>
            </a:schemeClr>
          </a:solidFill>
        </p:spPr>
        <p:txBody>
          <a:bodyPr/>
          <a:lstStyle/>
          <a:p>
            <a:pPr algn="l"/>
            <a:r>
              <a:rPr lang="fr-FR" dirty="0" smtClean="0"/>
              <a:t>VOLONTAIRES LASALLIENS</a:t>
            </a:r>
            <a:endParaRPr lang="fr-FR" dirty="0"/>
          </a:p>
        </p:txBody>
      </p:sp>
      <p:sp>
        <p:nvSpPr>
          <p:cNvPr id="3" name="Espace réservé du contenu 2"/>
          <p:cNvSpPr>
            <a:spLocks noGrp="1"/>
          </p:cNvSpPr>
          <p:nvPr>
            <p:ph sz="half" idx="1"/>
          </p:nvPr>
        </p:nvSpPr>
        <p:spPr>
          <a:xfrm>
            <a:off x="179512" y="1600200"/>
            <a:ext cx="4316288" cy="5141168"/>
          </a:xfrm>
          <a:solidFill>
            <a:schemeClr val="accent3">
              <a:lumMod val="40000"/>
              <a:lumOff val="60000"/>
            </a:schemeClr>
          </a:solidFill>
        </p:spPr>
        <p:txBody>
          <a:bodyPr>
            <a:normAutofit lnSpcReduction="10000"/>
          </a:bodyPr>
          <a:lstStyle/>
          <a:p>
            <a:pPr marL="0" indent="0">
              <a:buNone/>
            </a:pPr>
            <a:r>
              <a:rPr lang="fr-FR" b="1" dirty="0" smtClean="0">
                <a:hlinkClick r:id="rId2" tooltip="Soudan :  quatre jeunes volontaires égyptiens racontent leur “expérience de vie”"/>
              </a:rPr>
              <a:t>2- Au Soudan </a:t>
            </a:r>
            <a:r>
              <a:rPr lang="fr-FR" b="1" dirty="0">
                <a:hlinkClick r:id="rId2" tooltip="Soudan :  quatre jeunes volontaires égyptiens racontent leur “expérience de vie”"/>
              </a:rPr>
              <a:t>: </a:t>
            </a:r>
            <a:r>
              <a:rPr lang="fr-FR" dirty="0">
                <a:hlinkClick r:id="rId2" tooltip="Soudan :  quatre jeunes volontaires égyptiens racontent leur “expérience de vie”"/>
              </a:rPr>
              <a:t>quatre jeunes volontaires égyptiens racontent leur “expérience de vie”</a:t>
            </a:r>
            <a:r>
              <a:rPr lang="fr-FR" dirty="0"/>
              <a:t> </a:t>
            </a:r>
            <a:r>
              <a:rPr lang="fr-FR" i="1" dirty="0" smtClean="0"/>
              <a:t>en mars </a:t>
            </a:r>
            <a:r>
              <a:rPr lang="fr-FR" i="1" dirty="0"/>
              <a:t>2012 </a:t>
            </a:r>
            <a:r>
              <a:rPr lang="fr-FR" i="1" dirty="0" smtClean="0"/>
              <a:t>  </a:t>
            </a:r>
            <a:r>
              <a:rPr lang="fr-FR" i="1" dirty="0"/>
              <a:t>: </a:t>
            </a:r>
            <a:r>
              <a:rPr lang="fr-FR" i="1" dirty="0" smtClean="0"/>
              <a:t> Ces </a:t>
            </a:r>
            <a:r>
              <a:rPr lang="fr-FR" i="1" dirty="0"/>
              <a:t>quatre jeunes ont passé le mois de septembre avec </a:t>
            </a:r>
            <a:r>
              <a:rPr lang="fr-FR" i="1" dirty="0" smtClean="0"/>
              <a:t>  la </a:t>
            </a:r>
            <a:r>
              <a:rPr lang="fr-FR" i="1" dirty="0"/>
              <a:t>communauté des Frères des Ecoles Chrétiennes à Khartoum. Durant les deux premières semaines ils ont accompagné des enfants et des </a:t>
            </a:r>
            <a:r>
              <a:rPr lang="fr-FR" i="1" dirty="0" smtClean="0"/>
              <a:t>jeunes</a:t>
            </a:r>
            <a:r>
              <a:rPr lang="fr-FR" dirty="0"/>
              <a:t>.</a:t>
            </a:r>
          </a:p>
          <a:p>
            <a:endParaRPr lang="fr-FR" dirty="0"/>
          </a:p>
        </p:txBody>
      </p:sp>
      <p:pic>
        <p:nvPicPr>
          <p:cNvPr id="1026"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11218" y="2348880"/>
            <a:ext cx="4241271" cy="28803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 name="Espace réservé du contenu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732240" y="404664"/>
            <a:ext cx="2008170" cy="1224136"/>
          </a:xfrm>
          <a:prstGeom prst="rect">
            <a:avLst/>
          </a:prstGeom>
        </p:spPr>
      </p:pic>
    </p:spTree>
    <p:extLst>
      <p:ext uri="{BB962C8B-B14F-4D97-AF65-F5344CB8AC3E}">
        <p14:creationId xmlns:p14="http://schemas.microsoft.com/office/powerpoint/2010/main" xmlns="" val="3463882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40000"/>
              <a:lumOff val="60000"/>
            </a:schemeClr>
          </a:solidFill>
        </p:spPr>
        <p:txBody>
          <a:bodyPr/>
          <a:lstStyle/>
          <a:p>
            <a:r>
              <a:rPr lang="es-ES" dirty="0" smtClean="0"/>
              <a:t>A. “LASALLIEN” ?</a:t>
            </a:r>
            <a:endParaRPr lang="es-ES" dirty="0"/>
          </a:p>
        </p:txBody>
      </p:sp>
      <p:sp>
        <p:nvSpPr>
          <p:cNvPr id="3" name="2 Marcador de contenido"/>
          <p:cNvSpPr>
            <a:spLocks noGrp="1"/>
          </p:cNvSpPr>
          <p:nvPr>
            <p:ph sz="half" idx="1"/>
          </p:nvPr>
        </p:nvSpPr>
        <p:spPr>
          <a:solidFill>
            <a:srgbClr val="FFFF00"/>
          </a:solidFill>
        </p:spPr>
        <p:txBody>
          <a:bodyPr/>
          <a:lstStyle/>
          <a:p>
            <a:r>
              <a:rPr lang="es-ES" dirty="0" smtClean="0"/>
              <a:t>1- </a:t>
            </a:r>
            <a:r>
              <a:rPr lang="es-ES" dirty="0" err="1" smtClean="0"/>
              <a:t>Pour</a:t>
            </a:r>
            <a:r>
              <a:rPr lang="es-ES" dirty="0" smtClean="0"/>
              <a:t> </a:t>
            </a:r>
            <a:r>
              <a:rPr lang="es-ES" dirty="0" err="1" smtClean="0"/>
              <a:t>vous</a:t>
            </a:r>
            <a:r>
              <a:rPr lang="es-ES" dirty="0" smtClean="0"/>
              <a:t>, </a:t>
            </a:r>
            <a:r>
              <a:rPr lang="es-ES" dirty="0" err="1" smtClean="0"/>
              <a:t>l’adjectif</a:t>
            </a:r>
            <a:r>
              <a:rPr lang="es-ES" dirty="0" smtClean="0"/>
              <a:t> “lasallien”, à </a:t>
            </a:r>
            <a:r>
              <a:rPr lang="es-ES" dirty="0" err="1" smtClean="0"/>
              <a:t>qui</a:t>
            </a:r>
            <a:r>
              <a:rPr lang="es-ES" dirty="0" smtClean="0"/>
              <a:t> </a:t>
            </a:r>
            <a:r>
              <a:rPr lang="es-ES" dirty="0" err="1" smtClean="0"/>
              <a:t>s’applique</a:t>
            </a:r>
            <a:r>
              <a:rPr lang="es-ES" dirty="0" smtClean="0"/>
              <a:t>-t-</a:t>
            </a:r>
            <a:r>
              <a:rPr lang="es-ES" dirty="0" err="1" smtClean="0"/>
              <a:t>il</a:t>
            </a:r>
            <a:r>
              <a:rPr lang="es-ES" dirty="0" smtClean="0"/>
              <a:t>?</a:t>
            </a:r>
          </a:p>
          <a:p>
            <a:endParaRPr lang="es-ES" dirty="0" smtClean="0"/>
          </a:p>
          <a:p>
            <a:r>
              <a:rPr lang="es-ES" dirty="0" smtClean="0"/>
              <a:t>2- </a:t>
            </a:r>
            <a:r>
              <a:rPr lang="es-ES" dirty="0" err="1" smtClean="0"/>
              <a:t>Pour</a:t>
            </a:r>
            <a:r>
              <a:rPr lang="es-ES" dirty="0" smtClean="0"/>
              <a:t> </a:t>
            </a:r>
            <a:r>
              <a:rPr lang="es-ES" dirty="0" err="1" smtClean="0"/>
              <a:t>vous</a:t>
            </a:r>
            <a:r>
              <a:rPr lang="es-ES" dirty="0" smtClean="0"/>
              <a:t>, </a:t>
            </a:r>
            <a:r>
              <a:rPr lang="es-ES" dirty="0" err="1" smtClean="0"/>
              <a:t>comment</a:t>
            </a:r>
            <a:r>
              <a:rPr lang="es-ES" dirty="0" smtClean="0"/>
              <a:t> </a:t>
            </a:r>
            <a:r>
              <a:rPr lang="es-ES" dirty="0" err="1" smtClean="0"/>
              <a:t>doit</a:t>
            </a:r>
            <a:r>
              <a:rPr lang="es-ES" dirty="0" smtClean="0"/>
              <a:t> se </a:t>
            </a:r>
            <a:r>
              <a:rPr lang="es-ES" dirty="0" err="1" smtClean="0"/>
              <a:t>comporter</a:t>
            </a:r>
            <a:r>
              <a:rPr lang="es-ES" dirty="0" smtClean="0"/>
              <a:t> un “lasallien”?</a:t>
            </a:r>
            <a:endParaRPr lang="es-ES" dirty="0"/>
          </a:p>
        </p:txBody>
      </p:sp>
      <p:pic>
        <p:nvPicPr>
          <p:cNvPr id="5" name="4 Marcador de contenido" descr="Salle9.JPG"/>
          <p:cNvPicPr>
            <a:picLocks noGrp="1" noChangeAspect="1"/>
          </p:cNvPicPr>
          <p:nvPr>
            <p:ph sz="half" idx="2"/>
          </p:nvPr>
        </p:nvPicPr>
        <p:blipFill>
          <a:blip r:embed="rId2" cstate="print"/>
          <a:stretch>
            <a:fillRect/>
          </a:stretch>
        </p:blipFill>
        <p:spPr>
          <a:xfrm>
            <a:off x="4648200" y="2348706"/>
            <a:ext cx="4038600" cy="3028950"/>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40000"/>
              <a:lumOff val="60000"/>
            </a:schemeClr>
          </a:solidFill>
        </p:spPr>
        <p:txBody>
          <a:bodyPr/>
          <a:lstStyle/>
          <a:p>
            <a:r>
              <a:rPr lang="es-ES" dirty="0" smtClean="0"/>
              <a:t>B. “LES LASALLIENS”</a:t>
            </a:r>
            <a:endParaRPr lang="es-ES" dirty="0"/>
          </a:p>
        </p:txBody>
      </p:sp>
      <p:sp>
        <p:nvSpPr>
          <p:cNvPr id="3" name="2 Marcador de contenido"/>
          <p:cNvSpPr>
            <a:spLocks noGrp="1"/>
          </p:cNvSpPr>
          <p:nvPr>
            <p:ph sz="half" idx="1"/>
          </p:nvPr>
        </p:nvSpPr>
        <p:spPr>
          <a:solidFill>
            <a:schemeClr val="accent6">
              <a:lumMod val="60000"/>
              <a:lumOff val="40000"/>
            </a:schemeClr>
          </a:solidFill>
        </p:spPr>
        <p:txBody>
          <a:bodyPr>
            <a:normAutofit/>
          </a:bodyPr>
          <a:lstStyle/>
          <a:p>
            <a:r>
              <a:rPr lang="es-ES" sz="3600" dirty="0" smtClean="0"/>
              <a:t>1- </a:t>
            </a:r>
            <a:r>
              <a:rPr lang="es-ES" sz="3600" dirty="0" err="1" smtClean="0"/>
              <a:t>Qu’ont-ils</a:t>
            </a:r>
            <a:r>
              <a:rPr lang="es-ES" sz="3600" dirty="0" smtClean="0"/>
              <a:t> en </a:t>
            </a:r>
            <a:r>
              <a:rPr lang="es-ES" sz="3600" dirty="0" err="1" smtClean="0"/>
              <a:t>commun</a:t>
            </a:r>
            <a:r>
              <a:rPr lang="es-ES" sz="3600" dirty="0" smtClean="0"/>
              <a:t> </a:t>
            </a:r>
            <a:r>
              <a:rPr lang="es-ES" sz="3600" dirty="0" err="1" smtClean="0"/>
              <a:t>tous</a:t>
            </a:r>
            <a:r>
              <a:rPr lang="es-ES" sz="3600" dirty="0" smtClean="0"/>
              <a:t> les “lasalliens”?</a:t>
            </a:r>
          </a:p>
          <a:p>
            <a:pPr>
              <a:buNone/>
            </a:pPr>
            <a:endParaRPr lang="es-ES" sz="3600" dirty="0" smtClean="0"/>
          </a:p>
          <a:p>
            <a:r>
              <a:rPr lang="es-ES" sz="3600" dirty="0" smtClean="0"/>
              <a:t>2- </a:t>
            </a:r>
            <a:r>
              <a:rPr lang="es-ES" sz="3600" dirty="0" err="1" smtClean="0"/>
              <a:t>Qu’est</a:t>
            </a:r>
            <a:r>
              <a:rPr lang="es-ES" sz="3600" dirty="0" smtClean="0"/>
              <a:t>-ce </a:t>
            </a:r>
            <a:r>
              <a:rPr lang="es-ES" sz="3600" dirty="0" err="1" smtClean="0"/>
              <a:t>qui</a:t>
            </a:r>
            <a:r>
              <a:rPr lang="es-ES" sz="3600" dirty="0" smtClean="0"/>
              <a:t> les </a:t>
            </a:r>
            <a:r>
              <a:rPr lang="es-ES" sz="3600" dirty="0" err="1" smtClean="0"/>
              <a:t>différencie</a:t>
            </a:r>
            <a:r>
              <a:rPr lang="es-ES" sz="3600" dirty="0" smtClean="0"/>
              <a:t>?</a:t>
            </a:r>
            <a:endParaRPr lang="es-ES" sz="3600" dirty="0"/>
          </a:p>
        </p:txBody>
      </p:sp>
      <p:pic>
        <p:nvPicPr>
          <p:cNvPr id="5" name="4 Marcador de contenido" descr="Salle1.jpg"/>
          <p:cNvPicPr>
            <a:picLocks noGrp="1" noChangeAspect="1"/>
          </p:cNvPicPr>
          <p:nvPr>
            <p:ph sz="half" idx="2"/>
          </p:nvPr>
        </p:nvPicPr>
        <p:blipFill>
          <a:blip r:embed="rId2" cstate="print"/>
          <a:stretch>
            <a:fillRect/>
          </a:stretch>
        </p:blipFill>
        <p:spPr>
          <a:xfrm>
            <a:off x="4917225" y="1600200"/>
            <a:ext cx="3500550" cy="4525963"/>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bg2">
              <a:lumMod val="90000"/>
            </a:schemeClr>
          </a:solidFill>
        </p:spPr>
        <p:txBody>
          <a:bodyPr>
            <a:normAutofit fontScale="90000"/>
          </a:bodyPr>
          <a:lstStyle/>
          <a:p>
            <a:pPr algn="l"/>
            <a:r>
              <a:rPr lang="fr-FR" dirty="0" smtClean="0"/>
              <a:t>Que fait l’Institut pour la Famille Lasallienne?</a:t>
            </a:r>
            <a:endParaRPr lang="fr-FR" dirty="0"/>
          </a:p>
        </p:txBody>
      </p:sp>
      <p:sp>
        <p:nvSpPr>
          <p:cNvPr id="3" name="Espace réservé du contenu 2"/>
          <p:cNvSpPr>
            <a:spLocks noGrp="1"/>
          </p:cNvSpPr>
          <p:nvPr>
            <p:ph sz="half" idx="1"/>
          </p:nvPr>
        </p:nvSpPr>
        <p:spPr>
          <a:xfrm>
            <a:off x="179512" y="1484784"/>
            <a:ext cx="4316288" cy="5256584"/>
          </a:xfrm>
        </p:spPr>
        <p:txBody>
          <a:bodyPr>
            <a:noAutofit/>
          </a:bodyPr>
          <a:lstStyle/>
          <a:p>
            <a:pPr marL="0" indent="0">
              <a:buNone/>
            </a:pPr>
            <a:r>
              <a:rPr lang="fr-FR" sz="2600" dirty="0" smtClean="0"/>
              <a:t>Le </a:t>
            </a:r>
            <a:r>
              <a:rPr lang="fr-FR" sz="2600" b="1" dirty="0" smtClean="0"/>
              <a:t>Secrétariat Association </a:t>
            </a:r>
            <a:r>
              <a:rPr lang="fr-FR" sz="2600" b="1" dirty="0"/>
              <a:t>et Mission </a:t>
            </a:r>
            <a:r>
              <a:rPr lang="fr-FR" sz="2600" b="1" dirty="0" smtClean="0"/>
              <a:t>: </a:t>
            </a:r>
            <a:r>
              <a:rPr lang="fr-FR" sz="2600" dirty="0" smtClean="0"/>
              <a:t>travaille </a:t>
            </a:r>
            <a:r>
              <a:rPr lang="fr-FR" sz="2600" dirty="0"/>
              <a:t>à un avenir </a:t>
            </a:r>
            <a:r>
              <a:rPr lang="fr-FR" sz="2600" dirty="0" smtClean="0"/>
              <a:t>d’espérance</a:t>
            </a:r>
            <a:r>
              <a:rPr lang="fr-FR" sz="2600" dirty="0" smtClean="0">
                <a:latin typeface="Elephant" panose="02020904090505020303" pitchFamily="18" charset="0"/>
              </a:rPr>
              <a:t>.  </a:t>
            </a:r>
            <a:r>
              <a:rPr lang="fr-FR" sz="2600" b="1" dirty="0" smtClean="0">
                <a:latin typeface="Lucida Calligraphy" pitchFamily="66" charset="0"/>
              </a:rPr>
              <a:t>Ses Objectifs sont: </a:t>
            </a:r>
            <a:endParaRPr lang="fr-FR" sz="2600" b="1" dirty="0">
              <a:latin typeface="Lucida Calligraphy" pitchFamily="66" charset="0"/>
            </a:endParaRPr>
          </a:p>
          <a:p>
            <a:pPr marL="0" indent="0">
              <a:buNone/>
            </a:pPr>
            <a:r>
              <a:rPr lang="fr-FR" sz="2600" dirty="0"/>
              <a:t>1. </a:t>
            </a:r>
            <a:r>
              <a:rPr lang="fr-FR" sz="2000" b="1" dirty="0">
                <a:latin typeface="Comic Sans MS" pitchFamily="66" charset="0"/>
              </a:rPr>
              <a:t>Mettre en mouvement le Conseil International de l´Association et de la Mission Éducative Lasallienne </a:t>
            </a:r>
            <a:r>
              <a:rPr lang="fr-FR" sz="2600" dirty="0"/>
              <a:t>(</a:t>
            </a:r>
            <a:r>
              <a:rPr lang="fr-FR" sz="2600" dirty="0" smtClean="0">
                <a:latin typeface="Arial Narrow" panose="020B0606020202030204" pitchFamily="34" charset="0"/>
              </a:rPr>
              <a:t>CIAMEL) pour </a:t>
            </a:r>
            <a:r>
              <a:rPr lang="fr-FR" sz="2600" dirty="0">
                <a:latin typeface="Arial Narrow" panose="020B0606020202030204" pitchFamily="34" charset="0"/>
              </a:rPr>
              <a:t>l’animation et la direction de la Mission </a:t>
            </a:r>
            <a:r>
              <a:rPr lang="fr-FR" sz="2600" dirty="0" smtClean="0">
                <a:latin typeface="Arial Narrow" panose="020B0606020202030204" pitchFamily="34" charset="0"/>
              </a:rPr>
              <a:t>Éducative Lasallienne </a:t>
            </a:r>
            <a:r>
              <a:rPr lang="fr-FR" sz="2600" dirty="0">
                <a:latin typeface="Arial Narrow" panose="020B0606020202030204" pitchFamily="34" charset="0"/>
              </a:rPr>
              <a:t>afin de répondre aux besoins du </a:t>
            </a:r>
            <a:r>
              <a:rPr lang="fr-FR" sz="2600" dirty="0" smtClean="0">
                <a:latin typeface="Arial Narrow" panose="020B0606020202030204" pitchFamily="34" charset="0"/>
              </a:rPr>
              <a:t>service éducatif </a:t>
            </a:r>
            <a:r>
              <a:rPr lang="fr-FR" sz="2600" dirty="0">
                <a:latin typeface="Arial Narrow" panose="020B0606020202030204" pitchFamily="34" charset="0"/>
              </a:rPr>
              <a:t>des pauvres dans le </a:t>
            </a:r>
            <a:r>
              <a:rPr lang="fr-FR" sz="2600" dirty="0" smtClean="0">
                <a:latin typeface="Arial Narrow" panose="020B0606020202030204" pitchFamily="34" charset="0"/>
              </a:rPr>
              <a:t>monde. </a:t>
            </a:r>
            <a:endParaRPr lang="fr-FR" sz="2600" dirty="0">
              <a:latin typeface="Arial Narrow" panose="020B0606020202030204" pitchFamily="34" charset="0"/>
            </a:endParaRPr>
          </a:p>
        </p:txBody>
      </p:sp>
      <p:sp>
        <p:nvSpPr>
          <p:cNvPr id="4" name="Espace réservé du contenu 3"/>
          <p:cNvSpPr>
            <a:spLocks noGrp="1"/>
          </p:cNvSpPr>
          <p:nvPr>
            <p:ph sz="half" idx="2"/>
          </p:nvPr>
        </p:nvSpPr>
        <p:spPr>
          <a:xfrm>
            <a:off x="4648200" y="1600200"/>
            <a:ext cx="4038600" cy="5141168"/>
          </a:xfrm>
        </p:spPr>
        <p:txBody>
          <a:bodyPr>
            <a:normAutofit fontScale="85000" lnSpcReduction="20000"/>
          </a:bodyPr>
          <a:lstStyle/>
          <a:p>
            <a:pPr marL="0" indent="0">
              <a:buNone/>
            </a:pPr>
            <a:r>
              <a:rPr lang="fr-FR" dirty="0"/>
              <a:t>2. </a:t>
            </a:r>
            <a:r>
              <a:rPr lang="fr-FR" dirty="0">
                <a:latin typeface="Arial Rounded MT Bold" panose="020F0704030504030204" pitchFamily="34" charset="0"/>
              </a:rPr>
              <a:t>Assurer le caractère lasallien </a:t>
            </a:r>
            <a:r>
              <a:rPr lang="fr-FR" dirty="0" smtClean="0">
                <a:latin typeface="Arial Rounded MT Bold" panose="020F0704030504030204" pitchFamily="34" charset="0"/>
              </a:rPr>
              <a:t> </a:t>
            </a:r>
            <a:r>
              <a:rPr lang="fr-FR" dirty="0">
                <a:latin typeface="Arial Rounded MT Bold" panose="020F0704030504030204" pitchFamily="34" charset="0"/>
              </a:rPr>
              <a:t>de </a:t>
            </a:r>
            <a:r>
              <a:rPr lang="fr-FR" dirty="0" smtClean="0">
                <a:latin typeface="Arial Rounded MT Bold" panose="020F0704030504030204" pitchFamily="34" charset="0"/>
              </a:rPr>
              <a:t>chaque œuvre </a:t>
            </a:r>
            <a:r>
              <a:rPr lang="fr-FR" dirty="0">
                <a:latin typeface="Arial Rounded MT Bold" panose="020F0704030504030204" pitchFamily="34" charset="0"/>
              </a:rPr>
              <a:t>éducative </a:t>
            </a:r>
            <a:r>
              <a:rPr lang="fr-FR" dirty="0"/>
              <a:t>du réseau lasallien afin d’instiller </a:t>
            </a:r>
            <a:r>
              <a:rPr lang="fr-FR" dirty="0" smtClean="0"/>
              <a:t>d’une façon </a:t>
            </a:r>
            <a:r>
              <a:rPr lang="fr-FR" dirty="0"/>
              <a:t>plus efficace nos valeurs centrales de foi, service </a:t>
            </a:r>
            <a:r>
              <a:rPr lang="fr-FR" dirty="0" smtClean="0"/>
              <a:t>et communauté.</a:t>
            </a:r>
          </a:p>
          <a:p>
            <a:pPr marL="0" indent="0">
              <a:buNone/>
            </a:pPr>
            <a:r>
              <a:rPr lang="fr-FR" dirty="0"/>
              <a:t>3. </a:t>
            </a:r>
            <a:r>
              <a:rPr lang="fr-FR" sz="3400" b="1" dirty="0">
                <a:latin typeface="Monotype Corsiva" panose="03010101010201010101" pitchFamily="66" charset="0"/>
              </a:rPr>
              <a:t>Continuer </a:t>
            </a:r>
            <a:r>
              <a:rPr lang="fr-FR" sz="3400" b="1" dirty="0" smtClean="0">
                <a:latin typeface="Monotype Corsiva" panose="03010101010201010101" pitchFamily="66" charset="0"/>
              </a:rPr>
              <a:t>le </a:t>
            </a:r>
            <a:r>
              <a:rPr lang="fr-FR" sz="3400" b="1" dirty="0">
                <a:latin typeface="Monotype Corsiva" panose="03010101010201010101" pitchFamily="66" charset="0"/>
              </a:rPr>
              <a:t>processus de promotion de </a:t>
            </a:r>
            <a:r>
              <a:rPr lang="fr-FR" sz="3400" b="1" dirty="0" smtClean="0">
                <a:latin typeface="Monotype Corsiva" panose="03010101010201010101" pitchFamily="66" charset="0"/>
              </a:rPr>
              <a:t>l’association </a:t>
            </a:r>
            <a:r>
              <a:rPr lang="fr-FR" dirty="0" smtClean="0"/>
              <a:t>parmi </a:t>
            </a:r>
            <a:r>
              <a:rPr lang="fr-FR" dirty="0"/>
              <a:t>les différents groupes </a:t>
            </a:r>
            <a:r>
              <a:rPr lang="fr-FR" dirty="0" smtClean="0"/>
              <a:t>lasalliens.</a:t>
            </a:r>
          </a:p>
          <a:p>
            <a:pPr marL="0" indent="0">
              <a:buNone/>
            </a:pPr>
            <a:r>
              <a:rPr lang="fr-FR" dirty="0"/>
              <a:t>4. </a:t>
            </a:r>
            <a:r>
              <a:rPr lang="fr-FR" dirty="0" smtClean="0">
                <a:latin typeface="Comic Sans MS" panose="030F0702030302020204" pitchFamily="66" charset="0"/>
              </a:rPr>
              <a:t>Créer </a:t>
            </a:r>
            <a:r>
              <a:rPr lang="fr-FR" dirty="0">
                <a:latin typeface="Comic Sans MS" panose="030F0702030302020204" pitchFamily="66" charset="0"/>
              </a:rPr>
              <a:t>des programmes de formation </a:t>
            </a:r>
            <a:r>
              <a:rPr lang="fr-FR" dirty="0" smtClean="0"/>
              <a:t>pour les </a:t>
            </a:r>
            <a:r>
              <a:rPr lang="fr-FR" dirty="0"/>
              <a:t>Frères et les Partenaires au niveau des </a:t>
            </a:r>
            <a:r>
              <a:rPr lang="fr-FR" dirty="0" smtClean="0"/>
              <a:t>Districts.</a:t>
            </a:r>
            <a:endParaRPr lang="fr-FR" dirty="0"/>
          </a:p>
        </p:txBody>
      </p:sp>
      <p:pic>
        <p:nvPicPr>
          <p:cNvPr id="5" name="Espace réservé du contenu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236296" y="116632"/>
            <a:ext cx="1512168" cy="1512168"/>
          </a:xfrm>
          <a:prstGeom prst="rect">
            <a:avLst/>
          </a:prstGeom>
        </p:spPr>
      </p:pic>
    </p:spTree>
    <p:extLst>
      <p:ext uri="{BB962C8B-B14F-4D97-AF65-F5344CB8AC3E}">
        <p14:creationId xmlns:p14="http://schemas.microsoft.com/office/powerpoint/2010/main" xmlns="" val="25784115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4">
              <a:lumMod val="40000"/>
              <a:lumOff val="60000"/>
            </a:schemeClr>
          </a:solidFill>
        </p:spPr>
        <p:txBody>
          <a:bodyPr>
            <a:normAutofit fontScale="90000"/>
          </a:bodyPr>
          <a:lstStyle/>
          <a:p>
            <a:r>
              <a:rPr lang="fr-FR" dirty="0" smtClean="0"/>
              <a:t>Conclusion, LA FAMILLE LASALLIENNE…</a:t>
            </a:r>
            <a:endParaRPr lang="fr-FR" dirty="0"/>
          </a:p>
        </p:txBody>
      </p:sp>
      <p:sp>
        <p:nvSpPr>
          <p:cNvPr id="3" name="Espace réservé du contenu 2"/>
          <p:cNvSpPr>
            <a:spLocks noGrp="1"/>
          </p:cNvSpPr>
          <p:nvPr>
            <p:ph sz="half" idx="1"/>
          </p:nvPr>
        </p:nvSpPr>
        <p:spPr>
          <a:xfrm>
            <a:off x="107504" y="1600200"/>
            <a:ext cx="4968552" cy="5141168"/>
          </a:xfrm>
          <a:solidFill>
            <a:srgbClr val="FFFF00"/>
          </a:solidFill>
        </p:spPr>
        <p:txBody>
          <a:bodyPr>
            <a:normAutofit lnSpcReduction="10000"/>
          </a:bodyPr>
          <a:lstStyle/>
          <a:p>
            <a:pPr marL="0" indent="0" algn="ctr">
              <a:buNone/>
            </a:pPr>
            <a:r>
              <a:rPr lang="fr-FR" dirty="0" smtClean="0"/>
              <a:t> </a:t>
            </a:r>
            <a:r>
              <a:rPr lang="fr-FR" dirty="0" smtClean="0">
                <a:latin typeface="Algerian" pitchFamily="82" charset="0"/>
              </a:rPr>
              <a:t>c’est:</a:t>
            </a:r>
            <a:r>
              <a:rPr lang="fr-FR" dirty="0" smtClean="0"/>
              <a:t> </a:t>
            </a:r>
            <a:r>
              <a:rPr lang="fr-FR" sz="3200" b="1" dirty="0" smtClean="0"/>
              <a:t>« </a:t>
            </a:r>
            <a:r>
              <a:rPr lang="fr-FR" sz="3200" b="1" dirty="0"/>
              <a:t>BEAUCOUP D’ETOILES…UN SEUL </a:t>
            </a:r>
            <a:endParaRPr lang="fr-FR" sz="3200" b="1" dirty="0" smtClean="0"/>
          </a:p>
          <a:p>
            <a:pPr marL="0" indent="0" algn="ctr">
              <a:buNone/>
            </a:pPr>
            <a:r>
              <a:rPr lang="fr-FR" sz="3200" b="1" dirty="0" smtClean="0"/>
              <a:t>LA </a:t>
            </a:r>
            <a:r>
              <a:rPr lang="fr-FR" sz="3200" b="1" dirty="0"/>
              <a:t>SALLE ».</a:t>
            </a:r>
            <a:r>
              <a:rPr lang="fr-FR" sz="3200" dirty="0"/>
              <a:t/>
            </a:r>
            <a:br>
              <a:rPr lang="fr-FR" sz="3200" dirty="0"/>
            </a:br>
            <a:r>
              <a:rPr lang="fr-FR" sz="3200" dirty="0" smtClean="0"/>
              <a:t> </a:t>
            </a:r>
            <a:endParaRPr lang="fr-FR" sz="3200" dirty="0"/>
          </a:p>
          <a:p>
            <a:pPr marL="0" indent="0">
              <a:buNone/>
            </a:pPr>
            <a:r>
              <a:rPr lang="fr-FR" sz="3200" i="1" dirty="0"/>
              <a:t>Cette </a:t>
            </a:r>
            <a:r>
              <a:rPr lang="fr-FR" sz="3200" i="1" dirty="0" smtClean="0"/>
              <a:t>présentation </a:t>
            </a:r>
            <a:r>
              <a:rPr lang="fr-FR" sz="3200" i="1" dirty="0"/>
              <a:t>a été inspirée par la Circulaire 461 qui, entre autres choses, insiste sur le besoin croissant de célébrer notre </a:t>
            </a:r>
            <a:r>
              <a:rPr lang="fr-FR" sz="3200" b="1" i="1" dirty="0"/>
              <a:t>« unité dans la diversité » </a:t>
            </a:r>
            <a:r>
              <a:rPr lang="fr-FR" sz="3200" i="1" dirty="0"/>
              <a:t>en étant lasallien aujourd’hui. </a:t>
            </a:r>
            <a:r>
              <a:rPr lang="fr-FR" sz="3200" i="1" dirty="0" smtClean="0"/>
              <a:t> </a:t>
            </a:r>
            <a:endParaRPr lang="fr-FR" sz="3200" i="1" dirty="0"/>
          </a:p>
          <a:p>
            <a:endParaRPr lang="fr-FR" dirty="0"/>
          </a:p>
        </p:txBody>
      </p:sp>
      <p:pic>
        <p:nvPicPr>
          <p:cNvPr id="5" name="Espace réservé du contenu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5004048" y="1988840"/>
            <a:ext cx="3888432" cy="3888432"/>
          </a:xfrm>
        </p:spPr>
      </p:pic>
    </p:spTree>
    <p:extLst>
      <p:ext uri="{BB962C8B-B14F-4D97-AF65-F5344CB8AC3E}">
        <p14:creationId xmlns:p14="http://schemas.microsoft.com/office/powerpoint/2010/main" xmlns="" val="371426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a:xfrm>
            <a:off x="611560" y="764704"/>
            <a:ext cx="7772400" cy="1470025"/>
          </a:xfrm>
          <a:solidFill>
            <a:srgbClr val="FFFF00"/>
          </a:solidFill>
        </p:spPr>
        <p:txBody>
          <a:bodyPr/>
          <a:lstStyle/>
          <a:p>
            <a:r>
              <a:rPr lang="fr-FR" dirty="0" smtClean="0">
                <a:latin typeface="Elephant" panose="02020904090505020303" pitchFamily="18" charset="0"/>
              </a:rPr>
              <a:t>MERCI DE VOTRE ATTENTION</a:t>
            </a:r>
            <a:endParaRPr lang="fr-FR" dirty="0">
              <a:latin typeface="Elephant" panose="02020904090505020303" pitchFamily="18" charset="0"/>
            </a:endParaRPr>
          </a:p>
        </p:txBody>
      </p:sp>
      <p:pic>
        <p:nvPicPr>
          <p:cNvPr id="7" name="Imag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411760" y="2636912"/>
            <a:ext cx="4585977" cy="3785649"/>
          </a:xfrm>
          <a:prstGeom prst="rect">
            <a:avLst/>
          </a:prstGeom>
        </p:spPr>
      </p:pic>
    </p:spTree>
    <p:extLst>
      <p:ext uri="{BB962C8B-B14F-4D97-AF65-F5344CB8AC3E}">
        <p14:creationId xmlns:p14="http://schemas.microsoft.com/office/powerpoint/2010/main" xmlns="" val="3355150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solidFill>
            <a:schemeClr val="accent5">
              <a:lumMod val="20000"/>
              <a:lumOff val="80000"/>
            </a:schemeClr>
          </a:solidFill>
        </p:spPr>
        <p:txBody>
          <a:bodyPr/>
          <a:lstStyle/>
          <a:p>
            <a:r>
              <a:rPr lang="fr-FR" dirty="0" smtClean="0"/>
              <a:t>« LES LASALLIENS » </a:t>
            </a:r>
            <a:endParaRPr lang="fr-FR" dirty="0"/>
          </a:p>
        </p:txBody>
      </p:sp>
      <p:sp>
        <p:nvSpPr>
          <p:cNvPr id="6" name="Espace réservé du contenu 5"/>
          <p:cNvSpPr>
            <a:spLocks noGrp="1"/>
          </p:cNvSpPr>
          <p:nvPr>
            <p:ph sz="half" idx="1"/>
          </p:nvPr>
        </p:nvSpPr>
        <p:spPr>
          <a:solidFill>
            <a:schemeClr val="accent2">
              <a:lumMod val="20000"/>
              <a:lumOff val="80000"/>
            </a:schemeClr>
          </a:solidFill>
        </p:spPr>
        <p:txBody>
          <a:bodyPr>
            <a:normAutofit fontScale="92500" lnSpcReduction="10000"/>
          </a:bodyPr>
          <a:lstStyle/>
          <a:p>
            <a:r>
              <a:rPr lang="fr-FR" b="1" dirty="0" smtClean="0">
                <a:latin typeface="Arial Unicode MS" panose="020B0604020202020204" pitchFamily="34" charset="-128"/>
                <a:ea typeface="Arial Unicode MS" panose="020B0604020202020204" pitchFamily="34" charset="-128"/>
                <a:cs typeface="Arial Unicode MS" panose="020B0604020202020204" pitchFamily="34" charset="-128"/>
              </a:rPr>
              <a:t>« L’adjectif « lasallien » s’applique à tous ceux qui participent au projet éducatif lasallien, plus particulièrement à ceux qui partagent l’esprit et la mission de St J. Bte de La Salle » </a:t>
            </a:r>
            <a:r>
              <a:rPr lang="fr-FR" b="1" dirty="0" smtClean="0"/>
              <a:t>(42</a:t>
            </a:r>
            <a:r>
              <a:rPr lang="fr-FR" b="1" baseline="30000" dirty="0" smtClean="0"/>
              <a:t>e</a:t>
            </a:r>
            <a:r>
              <a:rPr lang="fr-FR" b="1" dirty="0" smtClean="0"/>
              <a:t> Chapitre Général 1993).</a:t>
            </a:r>
          </a:p>
          <a:p>
            <a:r>
              <a:rPr lang="fr-FR" b="1" dirty="0" smtClean="0">
                <a:latin typeface="Baskerville Old Face" panose="02020602080505020303" pitchFamily="18" charset="0"/>
              </a:rPr>
              <a:t>C’est une définition inclusive, avec différents niveaux d’appartenance</a:t>
            </a:r>
            <a:r>
              <a:rPr lang="fr-FR" b="1" dirty="0" smtClean="0"/>
              <a:t>.</a:t>
            </a:r>
            <a:endParaRPr lang="fr-FR" b="1" dirty="0"/>
          </a:p>
        </p:txBody>
      </p:sp>
      <p:pic>
        <p:nvPicPr>
          <p:cNvPr id="4" name="Espace réservé du contenu 3"/>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4484615" y="2204864"/>
            <a:ext cx="4549728" cy="3456383"/>
          </a:xfrm>
        </p:spPr>
      </p:pic>
    </p:spTree>
    <p:extLst>
      <p:ext uri="{BB962C8B-B14F-4D97-AF65-F5344CB8AC3E}">
        <p14:creationId xmlns:p14="http://schemas.microsoft.com/office/powerpoint/2010/main" xmlns="" val="713876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5">
              <a:lumMod val="20000"/>
              <a:lumOff val="80000"/>
            </a:schemeClr>
          </a:solidFill>
        </p:spPr>
        <p:txBody>
          <a:bodyPr/>
          <a:lstStyle/>
          <a:p>
            <a:r>
              <a:rPr lang="fr-FR" dirty="0" smtClean="0"/>
              <a:t>En quoi consiste l’esprit lasallien?</a:t>
            </a:r>
            <a:endParaRPr lang="fr-FR" dirty="0"/>
          </a:p>
        </p:txBody>
      </p:sp>
      <p:sp>
        <p:nvSpPr>
          <p:cNvPr id="3" name="Espace réservé du contenu 2"/>
          <p:cNvSpPr>
            <a:spLocks noGrp="1"/>
          </p:cNvSpPr>
          <p:nvPr>
            <p:ph sz="half" idx="1"/>
          </p:nvPr>
        </p:nvSpPr>
        <p:spPr>
          <a:solidFill>
            <a:schemeClr val="accent2">
              <a:lumMod val="20000"/>
              <a:lumOff val="80000"/>
            </a:schemeClr>
          </a:solidFill>
        </p:spPr>
        <p:txBody>
          <a:bodyPr>
            <a:normAutofit/>
          </a:bodyPr>
          <a:lstStyle/>
          <a:p>
            <a:r>
              <a:rPr lang="fr-FR" sz="6000" dirty="0" smtClean="0"/>
              <a:t>C’est un esprit de </a:t>
            </a:r>
            <a:r>
              <a:rPr lang="fr-FR" sz="6000" dirty="0" smtClean="0">
                <a:latin typeface="Algerian" panose="04020705040A02060702" pitchFamily="82" charset="0"/>
              </a:rPr>
              <a:t>foi</a:t>
            </a:r>
            <a:r>
              <a:rPr lang="fr-FR" sz="6000" dirty="0" smtClean="0"/>
              <a:t> et de </a:t>
            </a:r>
            <a:r>
              <a:rPr lang="fr-FR" sz="6000" dirty="0" smtClean="0">
                <a:latin typeface="Algerian" panose="04020705040A02060702" pitchFamily="82" charset="0"/>
              </a:rPr>
              <a:t>zèle</a:t>
            </a:r>
            <a:endParaRPr lang="fr-FR" sz="6000" dirty="0">
              <a:latin typeface="Algerian" panose="04020705040A02060702" pitchFamily="82" charset="0"/>
            </a:endParaRPr>
          </a:p>
        </p:txBody>
      </p:sp>
      <p:pic>
        <p:nvPicPr>
          <p:cNvPr id="5" name="Espace réservé du contenu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5087624" y="1484784"/>
            <a:ext cx="3162591" cy="4752528"/>
          </a:xfrm>
        </p:spPr>
      </p:pic>
    </p:spTree>
    <p:extLst>
      <p:ext uri="{BB962C8B-B14F-4D97-AF65-F5344CB8AC3E}">
        <p14:creationId xmlns:p14="http://schemas.microsoft.com/office/powerpoint/2010/main" xmlns="" val="2660701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3">
              <a:lumMod val="40000"/>
              <a:lumOff val="60000"/>
            </a:schemeClr>
          </a:solidFill>
        </p:spPr>
        <p:txBody>
          <a:bodyPr/>
          <a:lstStyle/>
          <a:p>
            <a:r>
              <a:rPr lang="fr-FR" dirty="0" smtClean="0">
                <a:latin typeface="Algerian" panose="04020705040A02060702" pitchFamily="82" charset="0"/>
              </a:rPr>
              <a:t>ESPRIT DE FOI</a:t>
            </a:r>
            <a:endParaRPr lang="fr-FR" dirty="0">
              <a:latin typeface="Algerian" panose="04020705040A02060702" pitchFamily="82" charset="0"/>
            </a:endParaRPr>
          </a:p>
        </p:txBody>
      </p:sp>
      <p:sp>
        <p:nvSpPr>
          <p:cNvPr id="3" name="Espace réservé du contenu 2"/>
          <p:cNvSpPr>
            <a:spLocks noGrp="1"/>
          </p:cNvSpPr>
          <p:nvPr>
            <p:ph sz="half" idx="1"/>
          </p:nvPr>
        </p:nvSpPr>
        <p:spPr>
          <a:solidFill>
            <a:schemeClr val="accent2">
              <a:lumMod val="20000"/>
              <a:lumOff val="80000"/>
            </a:schemeClr>
          </a:solidFill>
        </p:spPr>
        <p:txBody>
          <a:bodyPr>
            <a:normAutofit fontScale="92500" lnSpcReduction="10000"/>
          </a:bodyPr>
          <a:lstStyle/>
          <a:p>
            <a:pPr marL="0" indent="0">
              <a:buNone/>
            </a:pPr>
            <a:r>
              <a:rPr lang="fr-FR" dirty="0" smtClean="0">
                <a:latin typeface="Comic Sans MS" panose="030F0702030302020204" pitchFamily="66" charset="0"/>
              </a:rPr>
              <a:t>1- Pour se croire soi-même « aimé de Dieu ».(</a:t>
            </a:r>
            <a:r>
              <a:rPr lang="fr-FR" dirty="0" smtClean="0"/>
              <a:t>Jn 16,27).</a:t>
            </a:r>
          </a:p>
          <a:p>
            <a:pPr marL="0" indent="0">
              <a:buNone/>
            </a:pPr>
            <a:r>
              <a:rPr lang="fr-FR" dirty="0" smtClean="0"/>
              <a:t>2- </a:t>
            </a:r>
            <a:r>
              <a:rPr lang="fr-FR" i="1" dirty="0" smtClean="0">
                <a:latin typeface="Arial Rounded MT Bold" panose="020F0704030504030204" pitchFamily="34" charset="0"/>
              </a:rPr>
              <a:t>Pour se sentir « choisi » de Jésus </a:t>
            </a:r>
            <a:r>
              <a:rPr lang="fr-FR" dirty="0" smtClean="0"/>
              <a:t>(Jn 15,16).</a:t>
            </a:r>
          </a:p>
          <a:p>
            <a:pPr marL="0" indent="0">
              <a:buNone/>
            </a:pPr>
            <a:r>
              <a:rPr lang="fr-FR" dirty="0" smtClean="0">
                <a:latin typeface="Arial Narrow" panose="020B0606020202030204" pitchFamily="34" charset="0"/>
              </a:rPr>
              <a:t>3- Pour se voir « envoyé de Jésus » </a:t>
            </a:r>
            <a:r>
              <a:rPr lang="fr-FR" dirty="0" smtClean="0"/>
              <a:t>(Mt 28,19).</a:t>
            </a:r>
          </a:p>
          <a:p>
            <a:pPr marL="0" indent="0">
              <a:buNone/>
            </a:pPr>
            <a:r>
              <a:rPr lang="fr-FR" dirty="0" smtClean="0"/>
              <a:t>4- </a:t>
            </a:r>
            <a:r>
              <a:rPr lang="fr-FR" i="1" dirty="0" smtClean="0">
                <a:latin typeface="Arial Rounded MT Bold" panose="020F0704030504030204" pitchFamily="34" charset="0"/>
              </a:rPr>
              <a:t>Pour vivre de la « vérité » de Jésus </a:t>
            </a:r>
            <a:r>
              <a:rPr lang="fr-FR" dirty="0" smtClean="0"/>
              <a:t>(Jn 14,6)</a:t>
            </a:r>
            <a:endParaRPr lang="fr-FR" dirty="0"/>
          </a:p>
        </p:txBody>
      </p:sp>
      <p:pic>
        <p:nvPicPr>
          <p:cNvPr id="5" name="Espace réservé du contenu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4550202" y="1124744"/>
            <a:ext cx="4419821" cy="5256583"/>
          </a:xfrm>
        </p:spPr>
      </p:pic>
    </p:spTree>
    <p:extLst>
      <p:ext uri="{BB962C8B-B14F-4D97-AF65-F5344CB8AC3E}">
        <p14:creationId xmlns:p14="http://schemas.microsoft.com/office/powerpoint/2010/main" xmlns="" val="2270944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3">
              <a:lumMod val="40000"/>
              <a:lumOff val="60000"/>
            </a:schemeClr>
          </a:solidFill>
        </p:spPr>
        <p:txBody>
          <a:bodyPr/>
          <a:lstStyle/>
          <a:p>
            <a:r>
              <a:rPr lang="fr-FR" dirty="0" smtClean="0">
                <a:latin typeface="Algerian" panose="04020705040A02060702" pitchFamily="82" charset="0"/>
              </a:rPr>
              <a:t>ESPRIT DE ZELE</a:t>
            </a:r>
            <a:endParaRPr lang="fr-FR" dirty="0">
              <a:latin typeface="Algerian" panose="04020705040A02060702" pitchFamily="82" charset="0"/>
            </a:endParaRPr>
          </a:p>
        </p:txBody>
      </p:sp>
      <p:sp>
        <p:nvSpPr>
          <p:cNvPr id="3" name="Espace réservé du contenu 2"/>
          <p:cNvSpPr>
            <a:spLocks noGrp="1"/>
          </p:cNvSpPr>
          <p:nvPr>
            <p:ph sz="half" idx="1"/>
          </p:nvPr>
        </p:nvSpPr>
        <p:spPr>
          <a:solidFill>
            <a:schemeClr val="accent2">
              <a:lumMod val="20000"/>
              <a:lumOff val="80000"/>
            </a:schemeClr>
          </a:solidFill>
        </p:spPr>
        <p:txBody>
          <a:bodyPr/>
          <a:lstStyle/>
          <a:p>
            <a:r>
              <a:rPr lang="fr-FR" dirty="0" smtClean="0"/>
              <a:t>1- Pour aider les enfants et les jeunes à grandir en humanité et vie chrétienne.</a:t>
            </a:r>
          </a:p>
          <a:p>
            <a:r>
              <a:rPr lang="fr-FR" dirty="0" smtClean="0"/>
              <a:t>2- A l’exemple de Jésus « Bon Berger ».</a:t>
            </a:r>
          </a:p>
          <a:p>
            <a:r>
              <a:rPr lang="fr-FR" dirty="0" smtClean="0"/>
              <a:t>3- En frère aîné des enfants que Dieu nous confie. </a:t>
            </a:r>
            <a:endParaRPr lang="fr-FR" dirty="0"/>
          </a:p>
        </p:txBody>
      </p:sp>
      <p:pic>
        <p:nvPicPr>
          <p:cNvPr id="5" name="Espace réservé du contenu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rot="5400000">
            <a:off x="4648200" y="1771764"/>
            <a:ext cx="4038600" cy="4182835"/>
          </a:xfrm>
        </p:spPr>
      </p:pic>
    </p:spTree>
    <p:extLst>
      <p:ext uri="{BB962C8B-B14F-4D97-AF65-F5344CB8AC3E}">
        <p14:creationId xmlns:p14="http://schemas.microsoft.com/office/powerpoint/2010/main" xmlns="" val="1975930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solidFill>
            <a:schemeClr val="accent6">
              <a:lumMod val="40000"/>
              <a:lumOff val="60000"/>
            </a:schemeClr>
          </a:solidFill>
        </p:spPr>
        <p:txBody>
          <a:bodyPr/>
          <a:lstStyle/>
          <a:p>
            <a:r>
              <a:rPr lang="fr-FR" dirty="0" smtClean="0"/>
              <a:t>LA FAMILLE LASALLIENNE</a:t>
            </a:r>
            <a:endParaRPr lang="fr-FR" dirty="0"/>
          </a:p>
        </p:txBody>
      </p:sp>
      <p:sp>
        <p:nvSpPr>
          <p:cNvPr id="7" name="Espace réservé du contenu 6"/>
          <p:cNvSpPr>
            <a:spLocks noGrp="1"/>
          </p:cNvSpPr>
          <p:nvPr>
            <p:ph sz="half" idx="2"/>
          </p:nvPr>
        </p:nvSpPr>
        <p:spPr>
          <a:solidFill>
            <a:schemeClr val="accent3">
              <a:lumMod val="40000"/>
              <a:lumOff val="60000"/>
            </a:schemeClr>
          </a:solidFill>
        </p:spPr>
        <p:txBody>
          <a:bodyPr>
            <a:normAutofit/>
          </a:bodyPr>
          <a:lstStyle/>
          <a:p>
            <a:r>
              <a:rPr lang="fr-FR" dirty="0" smtClean="0"/>
              <a:t>Elle comprend une grande variété de membres  à </a:t>
            </a:r>
            <a:r>
              <a:rPr lang="fr-FR" dirty="0" smtClean="0">
                <a:latin typeface="Bernard MT Condensed" panose="02050806060905020404" pitchFamily="18" charset="0"/>
              </a:rPr>
              <a:t>l’état de vie différent:</a:t>
            </a:r>
          </a:p>
          <a:p>
            <a:r>
              <a:rPr lang="fr-FR" dirty="0" smtClean="0"/>
              <a:t>Des religieux et des religieuses</a:t>
            </a:r>
          </a:p>
          <a:p>
            <a:r>
              <a:rPr lang="fr-FR" dirty="0" smtClean="0"/>
              <a:t>Des prêtres</a:t>
            </a:r>
          </a:p>
          <a:p>
            <a:r>
              <a:rPr lang="fr-FR" dirty="0" smtClean="0"/>
              <a:t>Des laïcs célibataires</a:t>
            </a:r>
          </a:p>
          <a:p>
            <a:r>
              <a:rPr lang="fr-FR" dirty="0" smtClean="0"/>
              <a:t>Des laïcs mariés</a:t>
            </a:r>
            <a:endParaRPr lang="fr-FR" dirty="0"/>
          </a:p>
        </p:txBody>
      </p:sp>
      <p:pic>
        <p:nvPicPr>
          <p:cNvPr id="3" name="Espace réservé du contenu 2"/>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501827" y="1600200"/>
            <a:ext cx="3949345" cy="4525963"/>
          </a:xfrm>
        </p:spPr>
      </p:pic>
    </p:spTree>
    <p:extLst>
      <p:ext uri="{BB962C8B-B14F-4D97-AF65-F5344CB8AC3E}">
        <p14:creationId xmlns:p14="http://schemas.microsoft.com/office/powerpoint/2010/main" xmlns="" val="9842180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6">
              <a:lumMod val="40000"/>
              <a:lumOff val="60000"/>
            </a:schemeClr>
          </a:solidFill>
        </p:spPr>
        <p:txBody>
          <a:bodyPr/>
          <a:lstStyle/>
          <a:p>
            <a:r>
              <a:rPr lang="fr-FR" dirty="0"/>
              <a:t>LA FAMILLE LASALLIENNE</a:t>
            </a:r>
          </a:p>
        </p:txBody>
      </p:sp>
      <p:sp>
        <p:nvSpPr>
          <p:cNvPr id="4" name="Espace réservé du contenu 3"/>
          <p:cNvSpPr>
            <a:spLocks noGrp="1"/>
          </p:cNvSpPr>
          <p:nvPr>
            <p:ph sz="half" idx="2"/>
          </p:nvPr>
        </p:nvSpPr>
        <p:spPr>
          <a:solidFill>
            <a:schemeClr val="accent3">
              <a:lumMod val="40000"/>
              <a:lumOff val="60000"/>
            </a:schemeClr>
          </a:solidFill>
        </p:spPr>
        <p:txBody>
          <a:bodyPr/>
          <a:lstStyle/>
          <a:p>
            <a:r>
              <a:rPr lang="fr-FR" dirty="0" smtClean="0"/>
              <a:t>Et </a:t>
            </a:r>
            <a:r>
              <a:rPr lang="fr-FR" dirty="0" smtClean="0">
                <a:latin typeface="Bernard MT Condensed" panose="02050806060905020404" pitchFamily="18" charset="0"/>
              </a:rPr>
              <a:t>dans des groupes organisés différemment</a:t>
            </a:r>
            <a:r>
              <a:rPr lang="fr-FR" dirty="0" smtClean="0"/>
              <a:t>:</a:t>
            </a:r>
          </a:p>
          <a:p>
            <a:r>
              <a:rPr lang="fr-FR" dirty="0" smtClean="0"/>
              <a:t>Des congrégations</a:t>
            </a:r>
          </a:p>
          <a:p>
            <a:r>
              <a:rPr lang="fr-FR" dirty="0" smtClean="0"/>
              <a:t>Des associations</a:t>
            </a:r>
          </a:p>
          <a:p>
            <a:r>
              <a:rPr lang="fr-FR" dirty="0" smtClean="0"/>
              <a:t>Des membres libres</a:t>
            </a:r>
          </a:p>
          <a:p>
            <a:r>
              <a:rPr lang="fr-FR" dirty="0" smtClean="0"/>
              <a:t>Des APE</a:t>
            </a:r>
          </a:p>
          <a:p>
            <a:r>
              <a:rPr lang="fr-FR" dirty="0" smtClean="0"/>
              <a:t>Des équipes éducatives</a:t>
            </a:r>
          </a:p>
          <a:p>
            <a:r>
              <a:rPr lang="fr-FR" dirty="0" smtClean="0"/>
              <a:t>Des élèves</a:t>
            </a:r>
            <a:endParaRPr lang="fr-FR" dirty="0"/>
          </a:p>
        </p:txBody>
      </p:sp>
      <p:pic>
        <p:nvPicPr>
          <p:cNvPr id="8" name="Espace réservé du contenu 7"/>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501827" y="1600200"/>
            <a:ext cx="3949345" cy="4525963"/>
          </a:xfrm>
        </p:spPr>
      </p:pic>
    </p:spTree>
    <p:extLst>
      <p:ext uri="{BB962C8B-B14F-4D97-AF65-F5344CB8AC3E}">
        <p14:creationId xmlns:p14="http://schemas.microsoft.com/office/powerpoint/2010/main" xmlns="" val="860766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58458" y="260648"/>
            <a:ext cx="4627084" cy="6597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6" name="Imag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258458" y="270633"/>
            <a:ext cx="4627084" cy="6597352"/>
          </a:xfrm>
          <a:prstGeom prst="rect">
            <a:avLst/>
          </a:prstGeom>
        </p:spPr>
      </p:pic>
      <p:sp>
        <p:nvSpPr>
          <p:cNvPr id="10" name="ZoneTexte 9"/>
          <p:cNvSpPr txBox="1"/>
          <p:nvPr/>
        </p:nvSpPr>
        <p:spPr>
          <a:xfrm>
            <a:off x="7020272" y="5373216"/>
            <a:ext cx="1944216" cy="923330"/>
          </a:xfrm>
          <a:prstGeom prst="rect">
            <a:avLst/>
          </a:prstGeom>
          <a:solidFill>
            <a:srgbClr val="FFFF00"/>
          </a:solidFill>
        </p:spPr>
        <p:txBody>
          <a:bodyPr wrap="square" rtlCol="0">
            <a:spAutoFit/>
          </a:bodyPr>
          <a:lstStyle/>
          <a:p>
            <a:r>
              <a:rPr lang="fr-FR" dirty="0" smtClean="0"/>
              <a:t>Union Mondiale des Anciens Elèves Lasalliens (UMAEL)</a:t>
            </a:r>
            <a:endParaRPr lang="fr-FR" dirty="0"/>
          </a:p>
        </p:txBody>
      </p:sp>
      <p:sp>
        <p:nvSpPr>
          <p:cNvPr id="12" name="Flèche droite 11"/>
          <p:cNvSpPr/>
          <p:nvPr/>
        </p:nvSpPr>
        <p:spPr>
          <a:xfrm rot="7312223">
            <a:off x="496387" y="4003349"/>
            <a:ext cx="2751549" cy="2637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ZoneTexte 12"/>
          <p:cNvSpPr txBox="1"/>
          <p:nvPr/>
        </p:nvSpPr>
        <p:spPr>
          <a:xfrm>
            <a:off x="394054" y="5511715"/>
            <a:ext cx="1727379" cy="646331"/>
          </a:xfrm>
          <a:prstGeom prst="rect">
            <a:avLst/>
          </a:prstGeom>
          <a:solidFill>
            <a:srgbClr val="FFFF00"/>
          </a:solidFill>
        </p:spPr>
        <p:txBody>
          <a:bodyPr wrap="square" rtlCol="0">
            <a:spAutoFit/>
          </a:bodyPr>
          <a:lstStyle/>
          <a:p>
            <a:r>
              <a:rPr lang="fr-FR" dirty="0" smtClean="0"/>
              <a:t>Assemblée des Jeunes Frères</a:t>
            </a:r>
            <a:endParaRPr lang="fr-FR" dirty="0"/>
          </a:p>
        </p:txBody>
      </p:sp>
      <p:sp>
        <p:nvSpPr>
          <p:cNvPr id="14" name="Flèche droite 13"/>
          <p:cNvSpPr/>
          <p:nvPr/>
        </p:nvSpPr>
        <p:spPr>
          <a:xfrm>
            <a:off x="5580112" y="5834881"/>
            <a:ext cx="1440160" cy="186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Flèche droite 14"/>
          <p:cNvSpPr/>
          <p:nvPr/>
        </p:nvSpPr>
        <p:spPr>
          <a:xfrm>
            <a:off x="6516216" y="980728"/>
            <a:ext cx="720080"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ZoneTexte 15"/>
          <p:cNvSpPr txBox="1"/>
          <p:nvPr/>
        </p:nvSpPr>
        <p:spPr>
          <a:xfrm>
            <a:off x="7290302" y="270633"/>
            <a:ext cx="1584176" cy="2031325"/>
          </a:xfrm>
          <a:prstGeom prst="rect">
            <a:avLst/>
          </a:prstGeom>
          <a:solidFill>
            <a:srgbClr val="FFFF00"/>
          </a:solidFill>
        </p:spPr>
        <p:txBody>
          <a:bodyPr wrap="square" rtlCol="0">
            <a:spAutoFit/>
          </a:bodyPr>
          <a:lstStyle/>
          <a:p>
            <a:r>
              <a:rPr lang="fr-FR" dirty="0" smtClean="0"/>
              <a:t>Assemblée Internationale pour la Mission Educative Lasallienne (AIMEL)</a:t>
            </a:r>
            <a:endParaRPr lang="fr-FR" dirty="0"/>
          </a:p>
        </p:txBody>
      </p:sp>
      <p:sp>
        <p:nvSpPr>
          <p:cNvPr id="2" name="Flèche vers le bas 1"/>
          <p:cNvSpPr/>
          <p:nvPr/>
        </p:nvSpPr>
        <p:spPr>
          <a:xfrm>
            <a:off x="7988757" y="2329571"/>
            <a:ext cx="180020" cy="8248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p:cNvSpPr txBox="1"/>
          <p:nvPr/>
        </p:nvSpPr>
        <p:spPr>
          <a:xfrm>
            <a:off x="7218294" y="3154440"/>
            <a:ext cx="1728192" cy="2031325"/>
          </a:xfrm>
          <a:prstGeom prst="rect">
            <a:avLst/>
          </a:prstGeom>
          <a:solidFill>
            <a:schemeClr val="accent3">
              <a:lumMod val="20000"/>
              <a:lumOff val="80000"/>
            </a:schemeClr>
          </a:solidFill>
        </p:spPr>
        <p:txBody>
          <a:bodyPr wrap="square" rtlCol="0">
            <a:spAutoFit/>
          </a:bodyPr>
          <a:lstStyle/>
          <a:p>
            <a:r>
              <a:rPr lang="fr-FR" dirty="0" smtClean="0"/>
              <a:t>Le Conseil International de l’Association et de la Mission Educative Lasallienne (CIAMEL)</a:t>
            </a:r>
            <a:endParaRPr lang="fr-FR" dirty="0"/>
          </a:p>
        </p:txBody>
      </p:sp>
      <p:sp>
        <p:nvSpPr>
          <p:cNvPr id="4" name="ZoneTexte 3"/>
          <p:cNvSpPr txBox="1"/>
          <p:nvPr/>
        </p:nvSpPr>
        <p:spPr>
          <a:xfrm>
            <a:off x="0" y="128968"/>
            <a:ext cx="2258458" cy="3046988"/>
          </a:xfrm>
          <a:prstGeom prst="rect">
            <a:avLst/>
          </a:prstGeom>
          <a:solidFill>
            <a:schemeClr val="accent5">
              <a:lumMod val="20000"/>
              <a:lumOff val="80000"/>
            </a:schemeClr>
          </a:solidFill>
        </p:spPr>
        <p:txBody>
          <a:bodyPr wrap="square" rtlCol="0">
            <a:spAutoFit/>
          </a:bodyPr>
          <a:lstStyle/>
          <a:p>
            <a:r>
              <a:rPr lang="fr-FR" sz="3200" dirty="0" smtClean="0"/>
              <a:t>LES MEMBRES DE LA FAMILLE LASALLIEN-NE</a:t>
            </a:r>
            <a:endParaRPr lang="fr-FR" sz="3200" dirty="0"/>
          </a:p>
        </p:txBody>
      </p:sp>
    </p:spTree>
    <p:extLst>
      <p:ext uri="{BB962C8B-B14F-4D97-AF65-F5344CB8AC3E}">
        <p14:creationId xmlns:p14="http://schemas.microsoft.com/office/powerpoint/2010/main" xmlns="" val="3788341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503</TotalTime>
  <Words>847</Words>
  <Application>Microsoft Office PowerPoint</Application>
  <PresentationFormat>Presentación en pantalla (4:3)</PresentationFormat>
  <Paragraphs>83</Paragraphs>
  <Slides>23</Slides>
  <Notes>0</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Thème Office</vt:lpstr>
      <vt:lpstr>LA FAMILLE LASALLIENNE</vt:lpstr>
      <vt:lpstr>A. “LASALLIEN” ?</vt:lpstr>
      <vt:lpstr>« LES LASALLIENS » </vt:lpstr>
      <vt:lpstr>En quoi consiste l’esprit lasallien?</vt:lpstr>
      <vt:lpstr>ESPRIT DE FOI</vt:lpstr>
      <vt:lpstr>ESPRIT DE ZELE</vt:lpstr>
      <vt:lpstr>LA FAMILLE LASALLIENNE</vt:lpstr>
      <vt:lpstr>LA FAMILLE LASALLIENNE</vt:lpstr>
      <vt:lpstr>Diapositiva 9</vt:lpstr>
      <vt:lpstr>Sœurs Gouadaloupaines de la Salle</vt:lpstr>
      <vt:lpstr>Lasallian Sisters</vt:lpstr>
      <vt:lpstr>Union des catéchistes</vt:lpstr>
      <vt:lpstr>Diapositiva 13</vt:lpstr>
      <vt:lpstr>L’Association des Jeunes Lasalliens DEVISE : Entrer pour apprendre, sortir pour servir. </vt:lpstr>
      <vt:lpstr>EDUCATEURS-ASSOCIES</vt:lpstr>
      <vt:lpstr>En 2013, Assemblée de toute la FAMILLE LASALLIENNE</vt:lpstr>
      <vt:lpstr>    Union Mondiale des Anciens Elèves Lasalliens (UMAEL)</vt:lpstr>
      <vt:lpstr>LES VOLONTAIRES LASALLIENS</vt:lpstr>
      <vt:lpstr>VOLONTAIRES LASALLIENS</vt:lpstr>
      <vt:lpstr>B. “LES LASALLIENS”</vt:lpstr>
      <vt:lpstr>Que fait l’Institut pour la Famille Lasallienne?</vt:lpstr>
      <vt:lpstr>Conclusion, LA FAMILLE LASALLIENNE…</vt:lpstr>
      <vt:lpstr>MERCI DE VOTRE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FAMILLE LASALLIENNE</dc:title>
  <dc:creator>FR_SALVADOR</dc:creator>
  <cp:lastModifiedBy>maisua</cp:lastModifiedBy>
  <cp:revision>42</cp:revision>
  <dcterms:created xsi:type="dcterms:W3CDTF">2015-06-18T17:28:07Z</dcterms:created>
  <dcterms:modified xsi:type="dcterms:W3CDTF">2015-08-05T08:18:03Z</dcterms:modified>
</cp:coreProperties>
</file>